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 id="301" r:id="rId69"/>
    <p:sldId id="302" r:id="rId70"/>
    <p:sldId id="303" r:id="rId71"/>
    <p:sldId id="304" r:id="rId72"/>
    <p:sldId id="305" r:id="rId73"/>
    <p:sldId id="306" r:id="rId74"/>
    <p:sldId id="307" r:id="rId75"/>
    <p:sldId id="308" r:id="rId76"/>
    <p:sldId id="309" r:id="rId77"/>
    <p:sldId id="310" r:id="rId78"/>
    <p:sldId id="311" r:id="rId79"/>
    <p:sldId id="312" r:id="rId80"/>
    <p:sldId id="313" r:id="rId81"/>
    <p:sldId id="314" r:id="rId82"/>
    <p:sldId id="315" r:id="rId83"/>
    <p:sldId id="316" r:id="rId8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uli" charset="1" panose="00000500000000000000"/>
      <p:regular r:id="rId10"/>
    </p:embeddedFont>
    <p:embeddedFont>
      <p:font typeface="Muli Bold" charset="1" panose="00000800000000000000"/>
      <p:regular r:id="rId11"/>
    </p:embeddedFont>
    <p:embeddedFont>
      <p:font typeface="Muli Italics" charset="1" panose="00000500000000000000"/>
      <p:regular r:id="rId12"/>
    </p:embeddedFont>
    <p:embeddedFont>
      <p:font typeface="Muli Bold Italics" charset="1" panose="00000800000000000000"/>
      <p:regular r:id="rId13"/>
    </p:embeddedFont>
    <p:embeddedFont>
      <p:font typeface="Muli Extra-Light" charset="1" panose="00000300000000000000"/>
      <p:regular r:id="rId14"/>
    </p:embeddedFont>
    <p:embeddedFont>
      <p:font typeface="Muli Extra-Light Italics" charset="1" panose="00000300000000000000"/>
      <p:regular r:id="rId15"/>
    </p:embeddedFont>
    <p:embeddedFont>
      <p:font typeface="Muli Light" charset="1" panose="00000400000000000000"/>
      <p:regular r:id="rId16"/>
    </p:embeddedFont>
    <p:embeddedFont>
      <p:font typeface="Muli Light Italics" charset="1" panose="00000400000000000000"/>
      <p:regular r:id="rId17"/>
    </p:embeddedFont>
    <p:embeddedFont>
      <p:font typeface="Muli Semi-Bold" charset="1" panose="00000700000000000000"/>
      <p:regular r:id="rId18"/>
    </p:embeddedFont>
    <p:embeddedFont>
      <p:font typeface="Muli Semi-Bold Italics" charset="1" panose="00000700000000000000"/>
      <p:regular r:id="rId19"/>
    </p:embeddedFont>
    <p:embeddedFont>
      <p:font typeface="Muli Ultra-Bold" charset="1" panose="00000900000000000000"/>
      <p:regular r:id="rId20"/>
    </p:embeddedFont>
    <p:embeddedFont>
      <p:font typeface="Muli Ultra-Bold Italics" charset="1" panose="00000900000000000000"/>
      <p:regular r:id="rId21"/>
    </p:embeddedFont>
    <p:embeddedFont>
      <p:font typeface="Muli Heavy" charset="1" panose="00000A00000000000000"/>
      <p:regular r:id="rId22"/>
    </p:embeddedFont>
    <p:embeddedFont>
      <p:font typeface="Muli Heavy Italics" charset="1" panose="00000A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49" Target="slides/slide26.xml" Type="http://schemas.openxmlformats.org/officeDocument/2006/relationships/slide"/><Relationship Id="rId5" Target="tableStyles.xml" Type="http://schemas.openxmlformats.org/officeDocument/2006/relationships/tableStyles"/><Relationship Id="rId50" Target="slides/slide27.xml" Type="http://schemas.openxmlformats.org/officeDocument/2006/relationships/slide"/><Relationship Id="rId51" Target="slides/slide28.xml" Type="http://schemas.openxmlformats.org/officeDocument/2006/relationships/slide"/><Relationship Id="rId52" Target="slides/slide29.xml" Type="http://schemas.openxmlformats.org/officeDocument/2006/relationships/slide"/><Relationship Id="rId53" Target="slides/slide30.xml" Type="http://schemas.openxmlformats.org/officeDocument/2006/relationships/slide"/><Relationship Id="rId54" Target="slides/slide31.xml" Type="http://schemas.openxmlformats.org/officeDocument/2006/relationships/slide"/><Relationship Id="rId55" Target="slides/slide32.xml" Type="http://schemas.openxmlformats.org/officeDocument/2006/relationships/slide"/><Relationship Id="rId56" Target="slides/slide33.xml" Type="http://schemas.openxmlformats.org/officeDocument/2006/relationships/slide"/><Relationship Id="rId57" Target="slides/slide34.xml" Type="http://schemas.openxmlformats.org/officeDocument/2006/relationships/slide"/><Relationship Id="rId58" Target="slides/slide35.xml" Type="http://schemas.openxmlformats.org/officeDocument/2006/relationships/slide"/><Relationship Id="rId59" Target="slides/slide36.xml" Type="http://schemas.openxmlformats.org/officeDocument/2006/relationships/slide"/><Relationship Id="rId6" Target="fonts/font6.fntdata" Type="http://schemas.openxmlformats.org/officeDocument/2006/relationships/font"/><Relationship Id="rId60" Target="slides/slide37.xml" Type="http://schemas.openxmlformats.org/officeDocument/2006/relationships/slide"/><Relationship Id="rId61" Target="slides/slide38.xml" Type="http://schemas.openxmlformats.org/officeDocument/2006/relationships/slide"/><Relationship Id="rId62" Target="slides/slide39.xml" Type="http://schemas.openxmlformats.org/officeDocument/2006/relationships/slide"/><Relationship Id="rId63" Target="slides/slide40.xml" Type="http://schemas.openxmlformats.org/officeDocument/2006/relationships/slide"/><Relationship Id="rId64" Target="slides/slide41.xml" Type="http://schemas.openxmlformats.org/officeDocument/2006/relationships/slide"/><Relationship Id="rId65" Target="slides/slide42.xml" Type="http://schemas.openxmlformats.org/officeDocument/2006/relationships/slide"/><Relationship Id="rId66" Target="slides/slide43.xml" Type="http://schemas.openxmlformats.org/officeDocument/2006/relationships/slide"/><Relationship Id="rId67" Target="slides/slide44.xml" Type="http://schemas.openxmlformats.org/officeDocument/2006/relationships/slide"/><Relationship Id="rId68" Target="slides/slide45.xml" Type="http://schemas.openxmlformats.org/officeDocument/2006/relationships/slide"/><Relationship Id="rId69" Target="slides/slide46.xml" Type="http://schemas.openxmlformats.org/officeDocument/2006/relationships/slide"/><Relationship Id="rId7" Target="fonts/font7.fntdata" Type="http://schemas.openxmlformats.org/officeDocument/2006/relationships/font"/><Relationship Id="rId70" Target="slides/slide47.xml" Type="http://schemas.openxmlformats.org/officeDocument/2006/relationships/slide"/><Relationship Id="rId71" Target="slides/slide48.xml" Type="http://schemas.openxmlformats.org/officeDocument/2006/relationships/slide"/><Relationship Id="rId72" Target="slides/slide49.xml" Type="http://schemas.openxmlformats.org/officeDocument/2006/relationships/slide"/><Relationship Id="rId73" Target="slides/slide50.xml" Type="http://schemas.openxmlformats.org/officeDocument/2006/relationships/slide"/><Relationship Id="rId74" Target="slides/slide51.xml" Type="http://schemas.openxmlformats.org/officeDocument/2006/relationships/slide"/><Relationship Id="rId75" Target="slides/slide52.xml" Type="http://schemas.openxmlformats.org/officeDocument/2006/relationships/slide"/><Relationship Id="rId76" Target="slides/slide53.xml" Type="http://schemas.openxmlformats.org/officeDocument/2006/relationships/slide"/><Relationship Id="rId77" Target="slides/slide54.xml" Type="http://schemas.openxmlformats.org/officeDocument/2006/relationships/slide"/><Relationship Id="rId78" Target="slides/slide55.xml" Type="http://schemas.openxmlformats.org/officeDocument/2006/relationships/slide"/><Relationship Id="rId79" Target="slides/slide56.xml" Type="http://schemas.openxmlformats.org/officeDocument/2006/relationships/slide"/><Relationship Id="rId8" Target="fonts/font8.fntdata" Type="http://schemas.openxmlformats.org/officeDocument/2006/relationships/font"/><Relationship Id="rId80" Target="slides/slide57.xml" Type="http://schemas.openxmlformats.org/officeDocument/2006/relationships/slide"/><Relationship Id="rId81" Target="slides/slide58.xml" Type="http://schemas.openxmlformats.org/officeDocument/2006/relationships/slide"/><Relationship Id="rId82" Target="slides/slide59.xml" Type="http://schemas.openxmlformats.org/officeDocument/2006/relationships/slide"/><Relationship Id="rId83" Target="slides/slide60.xml" Type="http://schemas.openxmlformats.org/officeDocument/2006/relationships/slide"/><Relationship Id="rId84" Target="slides/slide61.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34.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 Id="rId4" Target="../media/image40.pn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3.pn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711372" y="1028700"/>
            <a:ext cx="9235435" cy="8229600"/>
            <a:chOff x="0" y="0"/>
            <a:chExt cx="12313913" cy="10972800"/>
          </a:xfrm>
        </p:grpSpPr>
        <p:grpSp>
          <p:nvGrpSpPr>
            <p:cNvPr name="Group 3" id="3"/>
            <p:cNvGrpSpPr/>
            <p:nvPr/>
          </p:nvGrpSpPr>
          <p:grpSpPr>
            <a:xfrm rot="0">
              <a:off x="0" y="0"/>
              <a:ext cx="8816962" cy="8816962"/>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F9FD"/>
              </a:solidFill>
            </p:spPr>
          </p:sp>
        </p:grpSp>
        <p:sp>
          <p:nvSpPr>
            <p:cNvPr name="Freeform 5" id="5"/>
            <p:cNvSpPr/>
            <p:nvPr/>
          </p:nvSpPr>
          <p:spPr>
            <a:xfrm flipH="false" flipV="false" rot="0">
              <a:off x="4270524" y="8181074"/>
              <a:ext cx="8043389" cy="2791726"/>
            </a:xfrm>
            <a:custGeom>
              <a:avLst/>
              <a:gdLst/>
              <a:ahLst/>
              <a:cxnLst/>
              <a:rect r="r" b="b" t="t" l="l"/>
              <a:pathLst>
                <a:path h="2791726" w="8043389">
                  <a:moveTo>
                    <a:pt x="0" y="0"/>
                  </a:moveTo>
                  <a:lnTo>
                    <a:pt x="8043389" y="0"/>
                  </a:lnTo>
                  <a:lnTo>
                    <a:pt x="8043389" y="2791726"/>
                  </a:lnTo>
                  <a:lnTo>
                    <a:pt x="0" y="2791726"/>
                  </a:lnTo>
                  <a:lnTo>
                    <a:pt x="0" y="0"/>
                  </a:lnTo>
                  <a:close/>
                </a:path>
              </a:pathLst>
            </a:custGeom>
            <a:blipFill>
              <a:blip r:embed="rId2">
                <a:alphaModFix amt="51000"/>
              </a:blip>
              <a:stretch>
                <a:fillRect l="0" t="0" r="0" b="0"/>
              </a:stretch>
            </a:blipFill>
          </p:spPr>
        </p:sp>
        <p:sp>
          <p:nvSpPr>
            <p:cNvPr name="Freeform 6" id="6"/>
            <p:cNvSpPr/>
            <p:nvPr/>
          </p:nvSpPr>
          <p:spPr>
            <a:xfrm flipH="true" flipV="false" rot="0">
              <a:off x="892211" y="624687"/>
              <a:ext cx="9699122" cy="10024933"/>
            </a:xfrm>
            <a:custGeom>
              <a:avLst/>
              <a:gdLst/>
              <a:ahLst/>
              <a:cxnLst/>
              <a:rect r="r" b="b" t="t" l="l"/>
              <a:pathLst>
                <a:path h="10024933" w="9699122">
                  <a:moveTo>
                    <a:pt x="9699123" y="0"/>
                  </a:moveTo>
                  <a:lnTo>
                    <a:pt x="0" y="0"/>
                  </a:lnTo>
                  <a:lnTo>
                    <a:pt x="0" y="10024932"/>
                  </a:lnTo>
                  <a:lnTo>
                    <a:pt x="9699123" y="10024932"/>
                  </a:lnTo>
                  <a:lnTo>
                    <a:pt x="9699123" y="0"/>
                  </a:lnTo>
                  <a:close/>
                </a:path>
              </a:pathLst>
            </a:custGeom>
            <a:blipFill>
              <a:blip r:embed="rId3"/>
              <a:stretch>
                <a:fillRect l="0" t="0" r="0" b="0"/>
              </a:stretch>
            </a:blipFill>
          </p:spPr>
        </p:sp>
      </p:grpSp>
      <p:grpSp>
        <p:nvGrpSpPr>
          <p:cNvPr name="Group 7" id="7"/>
          <p:cNvGrpSpPr/>
          <p:nvPr/>
        </p:nvGrpSpPr>
        <p:grpSpPr>
          <a:xfrm rot="0">
            <a:off x="5648325" y="8190415"/>
            <a:ext cx="825500" cy="825500"/>
            <a:chOff x="0" y="0"/>
            <a:chExt cx="1100667" cy="1100667"/>
          </a:xfrm>
        </p:grpSpPr>
        <p:grpSp>
          <p:nvGrpSpPr>
            <p:cNvPr name="Group 8" id="8"/>
            <p:cNvGrpSpPr/>
            <p:nvPr/>
          </p:nvGrpSpPr>
          <p:grpSpPr>
            <a:xfrm rot="0">
              <a:off x="0" y="0"/>
              <a:ext cx="1100667" cy="1100667"/>
              <a:chOff x="0" y="0"/>
              <a:chExt cx="660400" cy="660400"/>
            </a:xfrm>
          </p:grpSpPr>
          <p:sp>
            <p:nvSpPr>
              <p:cNvPr name="Freeform 9" id="9"/>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10" id="10"/>
            <p:cNvGrpSpPr/>
            <p:nvPr/>
          </p:nvGrpSpPr>
          <p:grpSpPr>
            <a:xfrm rot="-5400000">
              <a:off x="436385" y="452780"/>
              <a:ext cx="290178" cy="195107"/>
              <a:chOff x="0" y="0"/>
              <a:chExt cx="1930400" cy="1297940"/>
            </a:xfrm>
          </p:grpSpPr>
          <p:sp>
            <p:nvSpPr>
              <p:cNvPr name="Freeform 11" id="11"/>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TextBox 12" id="12"/>
          <p:cNvSpPr txBox="true"/>
          <p:nvPr/>
        </p:nvSpPr>
        <p:spPr>
          <a:xfrm rot="0">
            <a:off x="1028700" y="8133265"/>
            <a:ext cx="3969266" cy="554355"/>
          </a:xfrm>
          <a:prstGeom prst="rect">
            <a:avLst/>
          </a:prstGeom>
        </p:spPr>
        <p:txBody>
          <a:bodyPr anchor="t" rtlCol="false" tIns="0" lIns="0" bIns="0" rIns="0">
            <a:spAutoFit/>
          </a:bodyPr>
          <a:lstStyle/>
          <a:p>
            <a:pPr>
              <a:lnSpc>
                <a:spcPts val="4619"/>
              </a:lnSpc>
            </a:pPr>
            <a:r>
              <a:rPr lang="en-US" sz="3299">
                <a:solidFill>
                  <a:srgbClr val="0E2C4B"/>
                </a:solidFill>
                <a:latin typeface="Muli"/>
              </a:rPr>
              <a:t>Kelompok Moon</a:t>
            </a:r>
          </a:p>
        </p:txBody>
      </p:sp>
      <p:sp>
        <p:nvSpPr>
          <p:cNvPr name="TextBox 13" id="13"/>
          <p:cNvSpPr txBox="true"/>
          <p:nvPr/>
        </p:nvSpPr>
        <p:spPr>
          <a:xfrm rot="0">
            <a:off x="1028700" y="3538594"/>
            <a:ext cx="6673784" cy="1604906"/>
          </a:xfrm>
          <a:prstGeom prst="rect">
            <a:avLst/>
          </a:prstGeom>
        </p:spPr>
        <p:txBody>
          <a:bodyPr anchor="t" rtlCol="false" tIns="0" lIns="0" bIns="0" rIns="0">
            <a:spAutoFit/>
          </a:bodyPr>
          <a:lstStyle/>
          <a:p>
            <a:pPr>
              <a:lnSpc>
                <a:spcPts val="12637"/>
              </a:lnSpc>
            </a:pPr>
            <a:r>
              <a:rPr lang="en-US" sz="10530">
                <a:solidFill>
                  <a:srgbClr val="F36825"/>
                </a:solidFill>
                <a:latin typeface="Muli Ultra-Bold"/>
              </a:rPr>
              <a:t>Cam</a:t>
            </a:r>
            <a:r>
              <a:rPr lang="en-US" sz="10530">
                <a:solidFill>
                  <a:srgbClr val="0E2C4B"/>
                </a:solidFill>
                <a:latin typeface="Muli Ultra-Bold"/>
              </a:rPr>
              <a:t>eras</a:t>
            </a:r>
          </a:p>
        </p:txBody>
      </p:sp>
      <p:sp>
        <p:nvSpPr>
          <p:cNvPr name="TextBox 14" id="14"/>
          <p:cNvSpPr txBox="true"/>
          <p:nvPr/>
        </p:nvSpPr>
        <p:spPr>
          <a:xfrm rot="0">
            <a:off x="1009932" y="7427572"/>
            <a:ext cx="4638393" cy="501901"/>
          </a:xfrm>
          <a:prstGeom prst="rect">
            <a:avLst/>
          </a:prstGeom>
        </p:spPr>
        <p:txBody>
          <a:bodyPr anchor="t" rtlCol="false" tIns="0" lIns="0" bIns="0" rIns="0">
            <a:spAutoFit/>
          </a:bodyPr>
          <a:lstStyle/>
          <a:p>
            <a:pPr>
              <a:lnSpc>
                <a:spcPts val="4145"/>
              </a:lnSpc>
            </a:pPr>
            <a:r>
              <a:rPr lang="en-US" sz="2960">
                <a:solidFill>
                  <a:srgbClr val="0E2C4B"/>
                </a:solidFill>
                <a:latin typeface="Muli Ultra-Bold"/>
              </a:rPr>
              <a:t>GRAFIKA KOMPUTER - B</a:t>
            </a:r>
          </a:p>
        </p:txBody>
      </p:sp>
      <p:sp>
        <p:nvSpPr>
          <p:cNvPr name="Freeform 15" id="15"/>
          <p:cNvSpPr/>
          <p:nvPr/>
        </p:nvSpPr>
        <p:spPr>
          <a:xfrm flipH="false" flipV="false" rot="-1291079">
            <a:off x="1185540" y="1070549"/>
            <a:ext cx="2068209" cy="804016"/>
          </a:xfrm>
          <a:custGeom>
            <a:avLst/>
            <a:gdLst/>
            <a:ahLst/>
            <a:cxnLst/>
            <a:rect r="r" b="b" t="t" l="l"/>
            <a:pathLst>
              <a:path h="804016" w="2068209">
                <a:moveTo>
                  <a:pt x="0" y="0"/>
                </a:moveTo>
                <a:lnTo>
                  <a:pt x="2068209" y="0"/>
                </a:lnTo>
                <a:lnTo>
                  <a:pt x="2068209" y="804016"/>
                </a:lnTo>
                <a:lnTo>
                  <a:pt x="0" y="804016"/>
                </a:lnTo>
                <a:lnTo>
                  <a:pt x="0" y="0"/>
                </a:lnTo>
                <a:close/>
              </a:path>
            </a:pathLst>
          </a:custGeom>
          <a:blipFill>
            <a:blip r:embed="rId4"/>
            <a:stretch>
              <a:fillRect l="0" t="0" r="0" b="0"/>
            </a:stretch>
          </a:blipFill>
        </p:spPr>
      </p:sp>
      <p:sp>
        <p:nvSpPr>
          <p:cNvPr name="Freeform 16" id="16"/>
          <p:cNvSpPr/>
          <p:nvPr/>
        </p:nvSpPr>
        <p:spPr>
          <a:xfrm flipH="false" flipV="false" rot="-547850">
            <a:off x="2929757" y="1900041"/>
            <a:ext cx="2068209" cy="804016"/>
          </a:xfrm>
          <a:custGeom>
            <a:avLst/>
            <a:gdLst/>
            <a:ahLst/>
            <a:cxnLst/>
            <a:rect r="r" b="b" t="t" l="l"/>
            <a:pathLst>
              <a:path h="804016" w="2068209">
                <a:moveTo>
                  <a:pt x="0" y="0"/>
                </a:moveTo>
                <a:lnTo>
                  <a:pt x="2068209" y="0"/>
                </a:lnTo>
                <a:lnTo>
                  <a:pt x="2068209" y="804016"/>
                </a:lnTo>
                <a:lnTo>
                  <a:pt x="0" y="804016"/>
                </a:lnTo>
                <a:lnTo>
                  <a:pt x="0" y="0"/>
                </a:lnTo>
                <a:close/>
              </a:path>
            </a:pathLst>
          </a:custGeom>
          <a:blipFill>
            <a:blip r:embed="rId4"/>
            <a:stretch>
              <a:fillRect l="0" t="0" r="0" b="0"/>
            </a:stretch>
          </a:blipFill>
        </p:spPr>
      </p:sp>
      <p:sp>
        <p:nvSpPr>
          <p:cNvPr name="Freeform 17" id="17"/>
          <p:cNvSpPr/>
          <p:nvPr/>
        </p:nvSpPr>
        <p:spPr>
          <a:xfrm flipH="false" flipV="false" rot="0">
            <a:off x="655683" y="1664833"/>
            <a:ext cx="2223383" cy="771699"/>
          </a:xfrm>
          <a:custGeom>
            <a:avLst/>
            <a:gdLst/>
            <a:ahLst/>
            <a:cxnLst/>
            <a:rect r="r" b="b" t="t" l="l"/>
            <a:pathLst>
              <a:path h="771699" w="2223383">
                <a:moveTo>
                  <a:pt x="0" y="0"/>
                </a:moveTo>
                <a:lnTo>
                  <a:pt x="2223383" y="0"/>
                </a:lnTo>
                <a:lnTo>
                  <a:pt x="2223383" y="771699"/>
                </a:lnTo>
                <a:lnTo>
                  <a:pt x="0" y="771699"/>
                </a:lnTo>
                <a:lnTo>
                  <a:pt x="0" y="0"/>
                </a:lnTo>
                <a:close/>
              </a:path>
            </a:pathLst>
          </a:custGeom>
          <a:blipFill>
            <a:blip r:embed="rId2">
              <a:alphaModFix amt="21999"/>
            </a:blip>
            <a:stretch>
              <a:fillRect l="0" t="0" r="0" b="0"/>
            </a:stretch>
          </a:blipFill>
        </p:spPr>
      </p:sp>
      <p:sp>
        <p:nvSpPr>
          <p:cNvPr name="Freeform 18" id="18"/>
          <p:cNvSpPr/>
          <p:nvPr/>
        </p:nvSpPr>
        <p:spPr>
          <a:xfrm flipH="false" flipV="false" rot="0">
            <a:off x="2470041" y="2401015"/>
            <a:ext cx="2223383" cy="771699"/>
          </a:xfrm>
          <a:custGeom>
            <a:avLst/>
            <a:gdLst/>
            <a:ahLst/>
            <a:cxnLst/>
            <a:rect r="r" b="b" t="t" l="l"/>
            <a:pathLst>
              <a:path h="771699" w="2223383">
                <a:moveTo>
                  <a:pt x="0" y="0"/>
                </a:moveTo>
                <a:lnTo>
                  <a:pt x="2223383" y="0"/>
                </a:lnTo>
                <a:lnTo>
                  <a:pt x="2223383" y="771699"/>
                </a:lnTo>
                <a:lnTo>
                  <a:pt x="0" y="771699"/>
                </a:lnTo>
                <a:lnTo>
                  <a:pt x="0" y="0"/>
                </a:lnTo>
                <a:close/>
              </a:path>
            </a:pathLst>
          </a:custGeom>
          <a:blipFill>
            <a:blip r:embed="rId2">
              <a:alphaModFix amt="21999"/>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sp>
        <p:nvSpPr>
          <p:cNvPr name="TextBox 2" id="2"/>
          <p:cNvSpPr txBox="true"/>
          <p:nvPr/>
        </p:nvSpPr>
        <p:spPr>
          <a:xfrm rot="0">
            <a:off x="834834" y="1038225"/>
            <a:ext cx="16618331" cy="809625"/>
          </a:xfrm>
          <a:prstGeom prst="rect">
            <a:avLst/>
          </a:prstGeom>
        </p:spPr>
        <p:txBody>
          <a:bodyPr anchor="t" rtlCol="false" tIns="0" lIns="0" bIns="0" rIns="0">
            <a:spAutoFit/>
          </a:bodyPr>
          <a:lstStyle/>
          <a:p>
            <a:pPr algn="ctr">
              <a:lnSpc>
                <a:spcPts val="6480"/>
              </a:lnSpc>
            </a:pPr>
            <a:r>
              <a:rPr lang="en-US" sz="5400">
                <a:solidFill>
                  <a:srgbClr val="0E2C4B"/>
                </a:solidFill>
                <a:latin typeface="Muli Bold"/>
              </a:rPr>
              <a:t>Rendering a small camera view inside a larger one</a:t>
            </a:r>
          </a:p>
        </p:txBody>
      </p:sp>
      <p:sp>
        <p:nvSpPr>
          <p:cNvPr name="TextBox 3" id="3"/>
          <p:cNvSpPr txBox="true"/>
          <p:nvPr/>
        </p:nvSpPr>
        <p:spPr>
          <a:xfrm rot="0">
            <a:off x="1230314" y="2417921"/>
            <a:ext cx="15827372" cy="7122795"/>
          </a:xfrm>
          <a:prstGeom prst="rect">
            <a:avLst/>
          </a:prstGeom>
        </p:spPr>
        <p:txBody>
          <a:bodyPr anchor="t" rtlCol="false" tIns="0" lIns="0" bIns="0" rIns="0">
            <a:spAutoFit/>
          </a:bodyPr>
          <a:lstStyle/>
          <a:p>
            <a:pPr algn="ctr">
              <a:lnSpc>
                <a:spcPts val="3779"/>
              </a:lnSpc>
            </a:pPr>
            <a:r>
              <a:rPr lang="en-US" sz="2699">
                <a:solidFill>
                  <a:srgbClr val="0E2C4B"/>
                </a:solidFill>
                <a:latin typeface="Muli"/>
              </a:rPr>
              <a:t>Biasanya, di dalam unity setidaknya satu tampilan kamera menutupi seluruh layar (pengaturan default) namun penggunaan 2 kamera atau lebih sering kali berguna untuk menampilkan tampilan lain di dalam area kecil layar. Misalnya, menampilkan kaca spion dalam permainan mengemudi atau menampilkan peta mini di atas kepala di sudut layar dengan tampilan utama sebagai orang pertama. Ukuran persegi panjang pada layar kamera dapat diatur menggunakan Viewport Rect Property.</a:t>
            </a:r>
          </a:p>
          <a:p>
            <a:pPr algn="ctr">
              <a:lnSpc>
                <a:spcPts val="3779"/>
              </a:lnSpc>
            </a:pPr>
          </a:p>
          <a:p>
            <a:pPr algn="ctr">
              <a:lnSpc>
                <a:spcPts val="3779"/>
              </a:lnSpc>
            </a:pPr>
            <a:r>
              <a:rPr lang="en-US" sz="2699">
                <a:solidFill>
                  <a:srgbClr val="0E2C4B"/>
                </a:solidFill>
                <a:latin typeface="Muli"/>
              </a:rPr>
              <a:t>Koordinat area pandang persegi panjang "dinormalisasi" sehubungan dengan layar. Tepi bawah dan kiri berada pada koordinat 0,0, sedangkan tepi atas dan kanan berada pada koordinat 1,0. Nilai koordinat 0,5 berada di tengah-tengah. Selain ukuran area pandang, kita juga harus mengatur properti kedalaman kamera dengan tampilan lebih kecil ke nilai kedalaman yang lebih tinggi daripada kamera latar belakang. Nilai pastinya tidak menjadi masalah, namun aturannya adalah kamera dengan nilai kedalaman lebih tinggi akan dirender dibandingkan kamera dengan nilai kedalaman lebih rendah.</a:t>
            </a:r>
          </a:p>
          <a:p>
            <a:pPr algn="ctr">
              <a:lnSpc>
                <a:spcPts val="377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6177" y="4928256"/>
            <a:ext cx="9387439" cy="971550"/>
          </a:xfrm>
          <a:prstGeom prst="rect">
            <a:avLst/>
          </a:prstGeom>
        </p:spPr>
        <p:txBody>
          <a:bodyPr anchor="t" rtlCol="false" tIns="0" lIns="0" bIns="0" rIns="0">
            <a:spAutoFit/>
          </a:bodyPr>
          <a:lstStyle/>
          <a:p>
            <a:pPr algn="ctr">
              <a:lnSpc>
                <a:spcPts val="7799"/>
              </a:lnSpc>
            </a:pPr>
            <a:r>
              <a:rPr lang="en-US" sz="6499">
                <a:solidFill>
                  <a:srgbClr val="0E2C4B"/>
                </a:solidFill>
                <a:latin typeface="Muli Ultra-Bold"/>
              </a:rPr>
              <a:t>Using Physical Camera</a:t>
            </a:r>
          </a:p>
        </p:txBody>
      </p:sp>
      <p:grpSp>
        <p:nvGrpSpPr>
          <p:cNvPr name="Group 3" id="3"/>
          <p:cNvGrpSpPr/>
          <p:nvPr/>
        </p:nvGrpSpPr>
        <p:grpSpPr>
          <a:xfrm rot="0">
            <a:off x="9103599" y="1380663"/>
            <a:ext cx="9184401" cy="7525674"/>
            <a:chOff x="0" y="0"/>
            <a:chExt cx="12245868" cy="10034232"/>
          </a:xfrm>
        </p:grpSpPr>
        <p:grpSp>
          <p:nvGrpSpPr>
            <p:cNvPr name="Group 4" id="4"/>
            <p:cNvGrpSpPr/>
            <p:nvPr/>
          </p:nvGrpSpPr>
          <p:grpSpPr>
            <a:xfrm rot="0">
              <a:off x="1504698" y="0"/>
              <a:ext cx="8816962" cy="881696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F9FD"/>
              </a:solidFill>
            </p:spPr>
          </p:sp>
        </p:grpSp>
        <p:sp>
          <p:nvSpPr>
            <p:cNvPr name="Freeform 6" id="6"/>
            <p:cNvSpPr/>
            <p:nvPr/>
          </p:nvSpPr>
          <p:spPr>
            <a:xfrm flipH="false" flipV="false" rot="0">
              <a:off x="5651397" y="7456135"/>
              <a:ext cx="6594470" cy="2288831"/>
            </a:xfrm>
            <a:custGeom>
              <a:avLst/>
              <a:gdLst/>
              <a:ahLst/>
              <a:cxnLst/>
              <a:rect r="r" b="b" t="t" l="l"/>
              <a:pathLst>
                <a:path h="2288831" w="6594470">
                  <a:moveTo>
                    <a:pt x="0" y="0"/>
                  </a:moveTo>
                  <a:lnTo>
                    <a:pt x="6594471" y="0"/>
                  </a:lnTo>
                  <a:lnTo>
                    <a:pt x="6594471" y="2288831"/>
                  </a:lnTo>
                  <a:lnTo>
                    <a:pt x="0" y="2288831"/>
                  </a:lnTo>
                  <a:lnTo>
                    <a:pt x="0" y="0"/>
                  </a:lnTo>
                  <a:close/>
                </a:path>
              </a:pathLst>
            </a:custGeom>
            <a:blipFill>
              <a:blip r:embed="rId2">
                <a:alphaModFix amt="18000"/>
              </a:blip>
              <a:stretch>
                <a:fillRect l="0" t="0" r="0" b="0"/>
              </a:stretch>
            </a:blipFill>
          </p:spPr>
        </p:sp>
        <p:sp>
          <p:nvSpPr>
            <p:cNvPr name="Freeform 7" id="7"/>
            <p:cNvSpPr/>
            <p:nvPr/>
          </p:nvSpPr>
          <p:spPr>
            <a:xfrm flipH="true" flipV="false" rot="0">
              <a:off x="0" y="8072726"/>
              <a:ext cx="5651397" cy="1961506"/>
            </a:xfrm>
            <a:custGeom>
              <a:avLst/>
              <a:gdLst/>
              <a:ahLst/>
              <a:cxnLst/>
              <a:rect r="r" b="b" t="t" l="l"/>
              <a:pathLst>
                <a:path h="1961506" w="5651397">
                  <a:moveTo>
                    <a:pt x="5651397" y="0"/>
                  </a:moveTo>
                  <a:lnTo>
                    <a:pt x="0" y="0"/>
                  </a:lnTo>
                  <a:lnTo>
                    <a:pt x="0" y="1961506"/>
                  </a:lnTo>
                  <a:lnTo>
                    <a:pt x="5651397" y="1961506"/>
                  </a:lnTo>
                  <a:lnTo>
                    <a:pt x="5651397" y="0"/>
                  </a:lnTo>
                  <a:close/>
                </a:path>
              </a:pathLst>
            </a:custGeom>
            <a:blipFill>
              <a:blip r:embed="rId2">
                <a:alphaModFix amt="18000"/>
              </a:blip>
              <a:stretch>
                <a:fillRect l="0" t="0" r="0" b="0"/>
              </a:stretch>
            </a:blipFill>
          </p:spPr>
        </p:sp>
      </p:grpSp>
      <p:sp>
        <p:nvSpPr>
          <p:cNvPr name="Freeform 8" id="8"/>
          <p:cNvSpPr/>
          <p:nvPr/>
        </p:nvSpPr>
        <p:spPr>
          <a:xfrm flipH="false" flipV="false" rot="0">
            <a:off x="10388317" y="1860021"/>
            <a:ext cx="6614965" cy="5978275"/>
          </a:xfrm>
          <a:custGeom>
            <a:avLst/>
            <a:gdLst/>
            <a:ahLst/>
            <a:cxnLst/>
            <a:rect r="r" b="b" t="t" l="l"/>
            <a:pathLst>
              <a:path h="5978275" w="6614965">
                <a:moveTo>
                  <a:pt x="0" y="0"/>
                </a:moveTo>
                <a:lnTo>
                  <a:pt x="6614965" y="0"/>
                </a:lnTo>
                <a:lnTo>
                  <a:pt x="6614965" y="5978274"/>
                </a:lnTo>
                <a:lnTo>
                  <a:pt x="0" y="5978274"/>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40881" y="2813522"/>
            <a:ext cx="6379751" cy="5227551"/>
            <a:chOff x="0" y="0"/>
            <a:chExt cx="8506335" cy="6970069"/>
          </a:xfrm>
        </p:grpSpPr>
        <p:grpSp>
          <p:nvGrpSpPr>
            <p:cNvPr name="Group 3" id="3"/>
            <p:cNvGrpSpPr/>
            <p:nvPr/>
          </p:nvGrpSpPr>
          <p:grpSpPr>
            <a:xfrm rot="0">
              <a:off x="1045207" y="0"/>
              <a:ext cx="6124517" cy="612451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F9FD"/>
              </a:solidFill>
            </p:spPr>
          </p:sp>
        </p:grpSp>
        <p:sp>
          <p:nvSpPr>
            <p:cNvPr name="Freeform 5" id="5"/>
            <p:cNvSpPr/>
            <p:nvPr/>
          </p:nvSpPr>
          <p:spPr>
            <a:xfrm flipH="false" flipV="false" rot="0">
              <a:off x="3925624" y="5179248"/>
              <a:ext cx="4580710" cy="1589888"/>
            </a:xfrm>
            <a:custGeom>
              <a:avLst/>
              <a:gdLst/>
              <a:ahLst/>
              <a:cxnLst/>
              <a:rect r="r" b="b" t="t" l="l"/>
              <a:pathLst>
                <a:path h="1589888" w="4580710">
                  <a:moveTo>
                    <a:pt x="0" y="0"/>
                  </a:moveTo>
                  <a:lnTo>
                    <a:pt x="4580711" y="0"/>
                  </a:lnTo>
                  <a:lnTo>
                    <a:pt x="4580711" y="1589888"/>
                  </a:lnTo>
                  <a:lnTo>
                    <a:pt x="0" y="1589888"/>
                  </a:lnTo>
                  <a:lnTo>
                    <a:pt x="0" y="0"/>
                  </a:lnTo>
                  <a:close/>
                </a:path>
              </a:pathLst>
            </a:custGeom>
            <a:blipFill>
              <a:blip r:embed="rId2">
                <a:alphaModFix amt="18000"/>
              </a:blip>
              <a:stretch>
                <a:fillRect l="0" t="0" r="0" b="0"/>
              </a:stretch>
            </a:blipFill>
          </p:spPr>
        </p:sp>
        <p:sp>
          <p:nvSpPr>
            <p:cNvPr name="Freeform 6" id="6"/>
            <p:cNvSpPr/>
            <p:nvPr/>
          </p:nvSpPr>
          <p:spPr>
            <a:xfrm flipH="true" flipV="false" rot="0">
              <a:off x="0" y="5607550"/>
              <a:ext cx="3925624" cy="1362519"/>
            </a:xfrm>
            <a:custGeom>
              <a:avLst/>
              <a:gdLst/>
              <a:ahLst/>
              <a:cxnLst/>
              <a:rect r="r" b="b" t="t" l="l"/>
              <a:pathLst>
                <a:path h="1362519" w="3925624">
                  <a:moveTo>
                    <a:pt x="3925624" y="0"/>
                  </a:moveTo>
                  <a:lnTo>
                    <a:pt x="0" y="0"/>
                  </a:lnTo>
                  <a:lnTo>
                    <a:pt x="0" y="1362519"/>
                  </a:lnTo>
                  <a:lnTo>
                    <a:pt x="3925624" y="1362519"/>
                  </a:lnTo>
                  <a:lnTo>
                    <a:pt x="3925624" y="0"/>
                  </a:lnTo>
                  <a:close/>
                </a:path>
              </a:pathLst>
            </a:custGeom>
            <a:blipFill>
              <a:blip r:embed="rId2">
                <a:alphaModFix amt="18000"/>
              </a:blip>
              <a:stretch>
                <a:fillRect l="0" t="0" r="0" b="0"/>
              </a:stretch>
            </a:blipFill>
          </p:spPr>
        </p:sp>
      </p:grpSp>
      <p:sp>
        <p:nvSpPr>
          <p:cNvPr name="TextBox 7" id="7"/>
          <p:cNvSpPr txBox="true"/>
          <p:nvPr/>
        </p:nvSpPr>
        <p:spPr>
          <a:xfrm rot="0">
            <a:off x="812384" y="1549038"/>
            <a:ext cx="11737899" cy="7131775"/>
          </a:xfrm>
          <a:prstGeom prst="rect">
            <a:avLst/>
          </a:prstGeom>
        </p:spPr>
        <p:txBody>
          <a:bodyPr anchor="t" rtlCol="false" tIns="0" lIns="0" bIns="0" rIns="0">
            <a:spAutoFit/>
          </a:bodyPr>
          <a:lstStyle/>
          <a:p>
            <a:pPr algn="just">
              <a:lnSpc>
                <a:spcPts val="3810"/>
              </a:lnSpc>
            </a:pPr>
            <a:r>
              <a:rPr lang="en-US" sz="2721">
                <a:solidFill>
                  <a:srgbClr val="0E2C4B"/>
                </a:solidFill>
                <a:latin typeface="Muli"/>
              </a:rPr>
              <a:t>Physical Camera adalah jenis kamera dalam Unity yang memiliki fungsi seperti aplikasi 3D Modelling dan meniru kerja kamera di dunia nyata. 2 properti yang penting dalam physical camera adalah panjang fokus (focal length) dan ukuran sensor (sensor size).</a:t>
            </a:r>
          </a:p>
          <a:p>
            <a:pPr algn="just">
              <a:lnSpc>
                <a:spcPts val="3810"/>
              </a:lnSpc>
            </a:pPr>
          </a:p>
          <a:p>
            <a:pPr algn="just">
              <a:lnSpc>
                <a:spcPts val="3810"/>
              </a:lnSpc>
            </a:pPr>
            <a:r>
              <a:rPr lang="en-US" sz="2721">
                <a:solidFill>
                  <a:srgbClr val="0E2C4B"/>
                </a:solidFill>
                <a:latin typeface="Muli Bold"/>
              </a:rPr>
              <a:t>Focal Length</a:t>
            </a:r>
          </a:p>
          <a:p>
            <a:pPr algn="just">
              <a:lnSpc>
                <a:spcPts val="3810"/>
              </a:lnSpc>
            </a:pPr>
            <a:r>
              <a:rPr lang="en-US" sz="2721">
                <a:solidFill>
                  <a:srgbClr val="0E2C4B"/>
                </a:solidFill>
                <a:latin typeface="Muli"/>
              </a:rPr>
              <a:t>Jarak antara sensor dengan lensa kamera. Panjang fokus kamera ini akan memengaruhi tinggi dari FOV. Semakin besar nilai focal length maka tinggi FOV akan semakin kecil, begitu pun sebaliknya.</a:t>
            </a:r>
          </a:p>
          <a:p>
            <a:pPr algn="just">
              <a:lnSpc>
                <a:spcPts val="3810"/>
              </a:lnSpc>
            </a:pPr>
          </a:p>
          <a:p>
            <a:pPr algn="just">
              <a:lnSpc>
                <a:spcPts val="3810"/>
              </a:lnSpc>
            </a:pPr>
            <a:r>
              <a:rPr lang="en-US" sz="2721">
                <a:solidFill>
                  <a:srgbClr val="0E2C4B"/>
                </a:solidFill>
                <a:latin typeface="Muli Bold"/>
              </a:rPr>
              <a:t>Sensor Size</a:t>
            </a:r>
          </a:p>
          <a:p>
            <a:pPr algn="just">
              <a:lnSpc>
                <a:spcPts val="3810"/>
              </a:lnSpc>
            </a:pPr>
            <a:r>
              <a:rPr lang="en-US" sz="2721">
                <a:solidFill>
                  <a:srgbClr val="0E2C4B"/>
                </a:solidFill>
                <a:latin typeface="Muli"/>
              </a:rPr>
              <a:t>Mendefinisikan ukuran panjang x lebar dari sensor yang menangkap gambar adegan atau biasa disebut aspect ratio.  Untuk referensi ukuran sensor size, dapat menggunakan ukuran sesuai kamera di dunia nyata atau menggunakan ukuran custom sesuai kegunaan.</a:t>
            </a:r>
          </a:p>
        </p:txBody>
      </p:sp>
      <p:sp>
        <p:nvSpPr>
          <p:cNvPr name="Freeform 8" id="8"/>
          <p:cNvSpPr/>
          <p:nvPr/>
        </p:nvSpPr>
        <p:spPr>
          <a:xfrm flipH="true" flipV="false" rot="0">
            <a:off x="12877085" y="4479644"/>
            <a:ext cx="4382215" cy="1895308"/>
          </a:xfrm>
          <a:custGeom>
            <a:avLst/>
            <a:gdLst/>
            <a:ahLst/>
            <a:cxnLst/>
            <a:rect r="r" b="b" t="t" l="l"/>
            <a:pathLst>
              <a:path h="1895308" w="4382215">
                <a:moveTo>
                  <a:pt x="4382215" y="0"/>
                </a:moveTo>
                <a:lnTo>
                  <a:pt x="0" y="0"/>
                </a:lnTo>
                <a:lnTo>
                  <a:pt x="0" y="1895308"/>
                </a:lnTo>
                <a:lnTo>
                  <a:pt x="4382215" y="1895308"/>
                </a:lnTo>
                <a:lnTo>
                  <a:pt x="4382215" y="0"/>
                </a:lnTo>
                <a:close/>
              </a:path>
            </a:pathLst>
          </a:custGeom>
          <a:blipFill>
            <a:blip r:embed="rId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5899" y="2000142"/>
            <a:ext cx="15596202" cy="6286717"/>
          </a:xfrm>
          <a:custGeom>
            <a:avLst/>
            <a:gdLst/>
            <a:ahLst/>
            <a:cxnLst/>
            <a:rect r="r" b="b" t="t" l="l"/>
            <a:pathLst>
              <a:path h="6286717" w="15596202">
                <a:moveTo>
                  <a:pt x="0" y="0"/>
                </a:moveTo>
                <a:lnTo>
                  <a:pt x="15596202" y="0"/>
                </a:lnTo>
                <a:lnTo>
                  <a:pt x="15596202" y="6286716"/>
                </a:lnTo>
                <a:lnTo>
                  <a:pt x="0" y="6286716"/>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5754489" y="236488"/>
            <a:ext cx="12203840" cy="9814023"/>
            <a:chOff x="0" y="0"/>
            <a:chExt cx="9763071" cy="7851218"/>
          </a:xfrm>
        </p:grpSpPr>
        <p:sp>
          <p:nvSpPr>
            <p:cNvPr name="Freeform 3" id="3"/>
            <p:cNvSpPr/>
            <p:nvPr/>
          </p:nvSpPr>
          <p:spPr>
            <a:xfrm flipH="false" flipV="false" rot="0">
              <a:off x="0" y="0"/>
              <a:ext cx="9763072" cy="7851218"/>
            </a:xfrm>
            <a:custGeom>
              <a:avLst/>
              <a:gdLst/>
              <a:ahLst/>
              <a:cxnLst/>
              <a:rect r="r" b="b" t="t" l="l"/>
              <a:pathLst>
                <a:path h="7851218" w="9763072">
                  <a:moveTo>
                    <a:pt x="9638612" y="7851218"/>
                  </a:moveTo>
                  <a:lnTo>
                    <a:pt x="124460" y="7851218"/>
                  </a:lnTo>
                  <a:cubicBezTo>
                    <a:pt x="55880" y="7851218"/>
                    <a:pt x="0" y="7795338"/>
                    <a:pt x="0" y="7726759"/>
                  </a:cubicBezTo>
                  <a:lnTo>
                    <a:pt x="0" y="124460"/>
                  </a:lnTo>
                  <a:cubicBezTo>
                    <a:pt x="0" y="55880"/>
                    <a:pt x="55880" y="0"/>
                    <a:pt x="124460" y="0"/>
                  </a:cubicBezTo>
                  <a:lnTo>
                    <a:pt x="9638612" y="0"/>
                  </a:lnTo>
                  <a:cubicBezTo>
                    <a:pt x="9707191" y="0"/>
                    <a:pt x="9763072" y="55880"/>
                    <a:pt x="9763072" y="124460"/>
                  </a:cubicBezTo>
                  <a:lnTo>
                    <a:pt x="9763072" y="7726759"/>
                  </a:lnTo>
                  <a:cubicBezTo>
                    <a:pt x="9763072" y="7795338"/>
                    <a:pt x="9707191" y="7851218"/>
                    <a:pt x="9638612" y="7851218"/>
                  </a:cubicBezTo>
                  <a:close/>
                </a:path>
              </a:pathLst>
            </a:custGeom>
            <a:solidFill>
              <a:srgbClr val="FFFFFF"/>
            </a:solidFill>
          </p:spPr>
        </p:sp>
      </p:grpSp>
      <p:grpSp>
        <p:nvGrpSpPr>
          <p:cNvPr name="Group 4" id="4"/>
          <p:cNvGrpSpPr/>
          <p:nvPr/>
        </p:nvGrpSpPr>
        <p:grpSpPr>
          <a:xfrm rot="0">
            <a:off x="16433800" y="8432800"/>
            <a:ext cx="825500" cy="825500"/>
            <a:chOff x="0" y="0"/>
            <a:chExt cx="1100667" cy="1100667"/>
          </a:xfrm>
        </p:grpSpPr>
        <p:grpSp>
          <p:nvGrpSpPr>
            <p:cNvPr name="Group 5" id="5"/>
            <p:cNvGrpSpPr/>
            <p:nvPr/>
          </p:nvGrpSpPr>
          <p:grpSpPr>
            <a:xfrm rot="0">
              <a:off x="0" y="0"/>
              <a:ext cx="1100667" cy="1100667"/>
              <a:chOff x="0" y="0"/>
              <a:chExt cx="660400" cy="660400"/>
            </a:xfrm>
          </p:grpSpPr>
          <p:sp>
            <p:nvSpPr>
              <p:cNvPr name="Freeform 6" id="6"/>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7" id="7"/>
            <p:cNvGrpSpPr/>
            <p:nvPr/>
          </p:nvGrpSpPr>
          <p:grpSpPr>
            <a:xfrm rot="-5400000">
              <a:off x="436385" y="452780"/>
              <a:ext cx="290178" cy="195107"/>
              <a:chOff x="0" y="0"/>
              <a:chExt cx="1930400" cy="1297940"/>
            </a:xfrm>
          </p:grpSpPr>
          <p:sp>
            <p:nvSpPr>
              <p:cNvPr name="Freeform 8" id="8"/>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TextBox 9" id="9"/>
          <p:cNvSpPr txBox="true"/>
          <p:nvPr/>
        </p:nvSpPr>
        <p:spPr>
          <a:xfrm rot="0">
            <a:off x="692209" y="4104962"/>
            <a:ext cx="4538737" cy="1057275"/>
          </a:xfrm>
          <a:prstGeom prst="rect">
            <a:avLst/>
          </a:prstGeom>
        </p:spPr>
        <p:txBody>
          <a:bodyPr anchor="t" rtlCol="false" tIns="0" lIns="0" bIns="0" rIns="0">
            <a:spAutoFit/>
          </a:bodyPr>
          <a:lstStyle/>
          <a:p>
            <a:pPr>
              <a:lnSpc>
                <a:spcPts val="8400"/>
              </a:lnSpc>
            </a:pPr>
            <a:r>
              <a:rPr lang="en-US" sz="7000">
                <a:solidFill>
                  <a:srgbClr val="0E2C4B"/>
                </a:solidFill>
                <a:latin typeface="Muli Ultra-Bold"/>
              </a:rPr>
              <a:t>Lens </a:t>
            </a:r>
            <a:r>
              <a:rPr lang="en-US" sz="7000">
                <a:solidFill>
                  <a:srgbClr val="F36825"/>
                </a:solidFill>
                <a:latin typeface="Muli Ultra-Bold"/>
              </a:rPr>
              <a:t>Shift</a:t>
            </a:r>
          </a:p>
        </p:txBody>
      </p:sp>
      <p:sp>
        <p:nvSpPr>
          <p:cNvPr name="TextBox 10" id="10"/>
          <p:cNvSpPr txBox="true"/>
          <p:nvPr/>
        </p:nvSpPr>
        <p:spPr>
          <a:xfrm rot="0">
            <a:off x="6881639" y="3486172"/>
            <a:ext cx="9949538" cy="3352132"/>
          </a:xfrm>
          <a:prstGeom prst="rect">
            <a:avLst/>
          </a:prstGeom>
        </p:spPr>
        <p:txBody>
          <a:bodyPr anchor="t" rtlCol="false" tIns="0" lIns="0" bIns="0" rIns="0">
            <a:spAutoFit/>
          </a:bodyPr>
          <a:lstStyle/>
          <a:p>
            <a:pPr algn="just">
              <a:lnSpc>
                <a:spcPts val="3359"/>
              </a:lnSpc>
            </a:pPr>
            <a:r>
              <a:rPr lang="en-US" sz="2799">
                <a:solidFill>
                  <a:srgbClr val="0E2C4B"/>
                </a:solidFill>
                <a:latin typeface="Muli"/>
              </a:rPr>
              <a:t>Pergeseran kamera dalam physical camera artinya menggeser sensor kamera ke sumbu horizontal maupun vertikal. Dengan menggeser sensor kamera, maka fokus kamera akan berubah dan mengatur ulang posisi objek yang dirender dengan sedikit atau bahkan tanpa distorsi. proses pergeseran lensa kamera akan menghasilkan gambar yang lebih baik daripada harus memutar arah pandang kamera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5751593"/>
          </a:xfrm>
          <a:custGeom>
            <a:avLst/>
            <a:gdLst/>
            <a:ahLst/>
            <a:cxnLst/>
            <a:rect r="r" b="b" t="t" l="l"/>
            <a:pathLst>
              <a:path h="5751593" w="18288000">
                <a:moveTo>
                  <a:pt x="0" y="0"/>
                </a:moveTo>
                <a:lnTo>
                  <a:pt x="18288000" y="0"/>
                </a:lnTo>
                <a:lnTo>
                  <a:pt x="18288000" y="5751593"/>
                </a:lnTo>
                <a:lnTo>
                  <a:pt x="0" y="5751593"/>
                </a:lnTo>
                <a:lnTo>
                  <a:pt x="0" y="0"/>
                </a:lnTo>
                <a:close/>
              </a:path>
            </a:pathLst>
          </a:custGeom>
          <a:blipFill>
            <a:blip r:embed="rId2"/>
            <a:stretch>
              <a:fillRect l="0" t="0" r="0" b="0"/>
            </a:stretch>
          </a:blipFill>
        </p:spPr>
      </p:sp>
      <p:sp>
        <p:nvSpPr>
          <p:cNvPr name="TextBox 3" id="3"/>
          <p:cNvSpPr txBox="true"/>
          <p:nvPr/>
        </p:nvSpPr>
        <p:spPr>
          <a:xfrm rot="0">
            <a:off x="1814138" y="6837573"/>
            <a:ext cx="14659724" cy="1933491"/>
          </a:xfrm>
          <a:prstGeom prst="rect">
            <a:avLst/>
          </a:prstGeom>
        </p:spPr>
        <p:txBody>
          <a:bodyPr anchor="t" rtlCol="false" tIns="0" lIns="0" bIns="0" rIns="0">
            <a:spAutoFit/>
          </a:bodyPr>
          <a:lstStyle/>
          <a:p>
            <a:pPr algn="ctr">
              <a:lnSpc>
                <a:spcPts val="3840"/>
              </a:lnSpc>
            </a:pPr>
            <a:r>
              <a:rPr lang="en-US" sz="3200">
                <a:solidFill>
                  <a:srgbClr val="0E2C4B"/>
                </a:solidFill>
                <a:latin typeface="Muli"/>
              </a:rPr>
              <a:t>Dalam gambar ini, kamera sedikit diputar ke atas agar bisa menangkap sisi atas bangunan. Namun, dapat dilihat bahwa garis paralel sedikit miring yang nantinya akan bertemu menuju satu titik. Hal ini dapat membuat gambar menjadi terdistorsi.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5739778"/>
          </a:xfrm>
          <a:custGeom>
            <a:avLst/>
            <a:gdLst/>
            <a:ahLst/>
            <a:cxnLst/>
            <a:rect r="r" b="b" t="t" l="l"/>
            <a:pathLst>
              <a:path h="5739778" w="18288000">
                <a:moveTo>
                  <a:pt x="0" y="0"/>
                </a:moveTo>
                <a:lnTo>
                  <a:pt x="18288000" y="0"/>
                </a:lnTo>
                <a:lnTo>
                  <a:pt x="18288000" y="5739778"/>
                </a:lnTo>
                <a:lnTo>
                  <a:pt x="0" y="5739778"/>
                </a:lnTo>
                <a:lnTo>
                  <a:pt x="0" y="0"/>
                </a:lnTo>
                <a:close/>
              </a:path>
            </a:pathLst>
          </a:custGeom>
          <a:blipFill>
            <a:blip r:embed="rId2"/>
            <a:stretch>
              <a:fillRect l="0" t="0" r="0" b="0"/>
            </a:stretch>
          </a:blipFill>
        </p:spPr>
      </p:sp>
      <p:sp>
        <p:nvSpPr>
          <p:cNvPr name="TextBox 3" id="3"/>
          <p:cNvSpPr txBox="true"/>
          <p:nvPr/>
        </p:nvSpPr>
        <p:spPr>
          <a:xfrm rot="0">
            <a:off x="1733023" y="6687348"/>
            <a:ext cx="14821955" cy="1933491"/>
          </a:xfrm>
          <a:prstGeom prst="rect">
            <a:avLst/>
          </a:prstGeom>
        </p:spPr>
        <p:txBody>
          <a:bodyPr anchor="t" rtlCol="false" tIns="0" lIns="0" bIns="0" rIns="0">
            <a:spAutoFit/>
          </a:bodyPr>
          <a:lstStyle/>
          <a:p>
            <a:pPr algn="ctr">
              <a:lnSpc>
                <a:spcPts val="3840"/>
              </a:lnSpc>
            </a:pPr>
            <a:r>
              <a:rPr lang="en-US" sz="3200">
                <a:solidFill>
                  <a:srgbClr val="0E2C4B"/>
                </a:solidFill>
                <a:latin typeface="Muli"/>
              </a:rPr>
              <a:t>Sedangkan pada gambar ini, kamera tidak dirotasi untuk menangkap sisi atas gedung. Melainkan, hanya lensanya yang digeser untuk menyesuaikan proses penggambaran sisi atas gedung. Hasil dari teknik ini akan lebih baik karena garis paralel tetap tegak lurus dan gambar tidak mengalami distorsi.</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0"/>
            <a:ext cx="16028230" cy="5060751"/>
          </a:xfrm>
          <a:custGeom>
            <a:avLst/>
            <a:gdLst/>
            <a:ahLst/>
            <a:cxnLst/>
            <a:rect r="r" b="b" t="t" l="l"/>
            <a:pathLst>
              <a:path h="5060751" w="16028230">
                <a:moveTo>
                  <a:pt x="0" y="0"/>
                </a:moveTo>
                <a:lnTo>
                  <a:pt x="16028230" y="0"/>
                </a:lnTo>
                <a:lnTo>
                  <a:pt x="16028230" y="5060751"/>
                </a:lnTo>
                <a:lnTo>
                  <a:pt x="0" y="5060751"/>
                </a:lnTo>
                <a:lnTo>
                  <a:pt x="0" y="0"/>
                </a:lnTo>
                <a:close/>
              </a:path>
            </a:pathLst>
          </a:custGeom>
          <a:blipFill>
            <a:blip r:embed="rId2"/>
            <a:stretch>
              <a:fillRect l="0" t="0" r="0" b="0"/>
            </a:stretch>
          </a:blipFill>
        </p:spPr>
      </p:sp>
      <p:sp>
        <p:nvSpPr>
          <p:cNvPr name="Freeform 3" id="3"/>
          <p:cNvSpPr/>
          <p:nvPr/>
        </p:nvSpPr>
        <p:spPr>
          <a:xfrm flipH="false" flipV="false" rot="0">
            <a:off x="1028700" y="5206354"/>
            <a:ext cx="16028230" cy="5080646"/>
          </a:xfrm>
          <a:custGeom>
            <a:avLst/>
            <a:gdLst/>
            <a:ahLst/>
            <a:cxnLst/>
            <a:rect r="r" b="b" t="t" l="l"/>
            <a:pathLst>
              <a:path h="5080646" w="16028230">
                <a:moveTo>
                  <a:pt x="0" y="0"/>
                </a:moveTo>
                <a:lnTo>
                  <a:pt x="16028230" y="0"/>
                </a:lnTo>
                <a:lnTo>
                  <a:pt x="16028230" y="5080646"/>
                </a:lnTo>
                <a:lnTo>
                  <a:pt x="0" y="5080646"/>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547222"/>
            <a:ext cx="18288000" cy="5739778"/>
          </a:xfrm>
          <a:custGeom>
            <a:avLst/>
            <a:gdLst/>
            <a:ahLst/>
            <a:cxnLst/>
            <a:rect r="r" b="b" t="t" l="l"/>
            <a:pathLst>
              <a:path h="5739778" w="18288000">
                <a:moveTo>
                  <a:pt x="0" y="0"/>
                </a:moveTo>
                <a:lnTo>
                  <a:pt x="18288000" y="0"/>
                </a:lnTo>
                <a:lnTo>
                  <a:pt x="18288000" y="5739778"/>
                </a:lnTo>
                <a:lnTo>
                  <a:pt x="0" y="5739778"/>
                </a:lnTo>
                <a:lnTo>
                  <a:pt x="0" y="0"/>
                </a:lnTo>
                <a:close/>
              </a:path>
            </a:pathLst>
          </a:custGeom>
          <a:blipFill>
            <a:blip r:embed="rId2"/>
            <a:stretch>
              <a:fillRect l="0" t="0" r="0" b="0"/>
            </a:stretch>
          </a:blipFill>
        </p:spPr>
      </p:sp>
      <p:sp>
        <p:nvSpPr>
          <p:cNvPr name="TextBox 3" id="3"/>
          <p:cNvSpPr txBox="true"/>
          <p:nvPr/>
        </p:nvSpPr>
        <p:spPr>
          <a:xfrm rot="0">
            <a:off x="1727230" y="1606397"/>
            <a:ext cx="14833540" cy="2462321"/>
          </a:xfrm>
          <a:prstGeom prst="rect">
            <a:avLst/>
          </a:prstGeom>
        </p:spPr>
        <p:txBody>
          <a:bodyPr anchor="t" rtlCol="false" tIns="0" lIns="0" bIns="0" rIns="0">
            <a:spAutoFit/>
          </a:bodyPr>
          <a:lstStyle/>
          <a:p>
            <a:pPr algn="ctr">
              <a:lnSpc>
                <a:spcPts val="3919"/>
              </a:lnSpc>
            </a:pPr>
            <a:r>
              <a:rPr lang="en-US" sz="2799">
                <a:solidFill>
                  <a:srgbClr val="0E2C4B"/>
                </a:solidFill>
                <a:latin typeface="Muli"/>
              </a:rPr>
              <a:t>Penerapan lens shift dapat menyebabkan perubahan susunan frustum. Dalam lens shift, sudut antara garis tengah kamera dan frustumnya lebih kecil di satu sisi dibandingkan sisi lainnya. Hal ini dapat sangat berguna untuk penggunaan kamera yang cenderung lebih dekat ke salah satu sisi. Contohnya, dalam game yang kadang membutuhkan tampilan lebih dekat dengan tanah.</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5754489" y="236488"/>
            <a:ext cx="12203840" cy="9814023"/>
            <a:chOff x="0" y="0"/>
            <a:chExt cx="9763071" cy="7851218"/>
          </a:xfrm>
        </p:grpSpPr>
        <p:sp>
          <p:nvSpPr>
            <p:cNvPr name="Freeform 3" id="3"/>
            <p:cNvSpPr/>
            <p:nvPr/>
          </p:nvSpPr>
          <p:spPr>
            <a:xfrm flipH="false" flipV="false" rot="0">
              <a:off x="0" y="0"/>
              <a:ext cx="9763072" cy="7851218"/>
            </a:xfrm>
            <a:custGeom>
              <a:avLst/>
              <a:gdLst/>
              <a:ahLst/>
              <a:cxnLst/>
              <a:rect r="r" b="b" t="t" l="l"/>
              <a:pathLst>
                <a:path h="7851218" w="9763072">
                  <a:moveTo>
                    <a:pt x="9638612" y="7851218"/>
                  </a:moveTo>
                  <a:lnTo>
                    <a:pt x="124460" y="7851218"/>
                  </a:lnTo>
                  <a:cubicBezTo>
                    <a:pt x="55880" y="7851218"/>
                    <a:pt x="0" y="7795338"/>
                    <a:pt x="0" y="7726759"/>
                  </a:cubicBezTo>
                  <a:lnTo>
                    <a:pt x="0" y="124460"/>
                  </a:lnTo>
                  <a:cubicBezTo>
                    <a:pt x="0" y="55880"/>
                    <a:pt x="55880" y="0"/>
                    <a:pt x="124460" y="0"/>
                  </a:cubicBezTo>
                  <a:lnTo>
                    <a:pt x="9638612" y="0"/>
                  </a:lnTo>
                  <a:cubicBezTo>
                    <a:pt x="9707191" y="0"/>
                    <a:pt x="9763072" y="55880"/>
                    <a:pt x="9763072" y="124460"/>
                  </a:cubicBezTo>
                  <a:lnTo>
                    <a:pt x="9763072" y="7726759"/>
                  </a:lnTo>
                  <a:cubicBezTo>
                    <a:pt x="9763072" y="7795338"/>
                    <a:pt x="9707191" y="7851218"/>
                    <a:pt x="9638612" y="7851218"/>
                  </a:cubicBezTo>
                  <a:close/>
                </a:path>
              </a:pathLst>
            </a:custGeom>
            <a:solidFill>
              <a:srgbClr val="FFFFFF"/>
            </a:solidFill>
          </p:spPr>
        </p:sp>
      </p:grpSp>
      <p:grpSp>
        <p:nvGrpSpPr>
          <p:cNvPr name="Group 4" id="4"/>
          <p:cNvGrpSpPr/>
          <p:nvPr/>
        </p:nvGrpSpPr>
        <p:grpSpPr>
          <a:xfrm rot="0">
            <a:off x="16433800" y="8432800"/>
            <a:ext cx="825500" cy="825500"/>
            <a:chOff x="0" y="0"/>
            <a:chExt cx="1100667" cy="1100667"/>
          </a:xfrm>
        </p:grpSpPr>
        <p:grpSp>
          <p:nvGrpSpPr>
            <p:cNvPr name="Group 5" id="5"/>
            <p:cNvGrpSpPr/>
            <p:nvPr/>
          </p:nvGrpSpPr>
          <p:grpSpPr>
            <a:xfrm rot="0">
              <a:off x="0" y="0"/>
              <a:ext cx="1100667" cy="1100667"/>
              <a:chOff x="0" y="0"/>
              <a:chExt cx="660400" cy="660400"/>
            </a:xfrm>
          </p:grpSpPr>
          <p:sp>
            <p:nvSpPr>
              <p:cNvPr name="Freeform 6" id="6"/>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7" id="7"/>
            <p:cNvGrpSpPr/>
            <p:nvPr/>
          </p:nvGrpSpPr>
          <p:grpSpPr>
            <a:xfrm rot="-5400000">
              <a:off x="436385" y="452780"/>
              <a:ext cx="290178" cy="195107"/>
              <a:chOff x="0" y="0"/>
              <a:chExt cx="1930400" cy="1297940"/>
            </a:xfrm>
          </p:grpSpPr>
          <p:sp>
            <p:nvSpPr>
              <p:cNvPr name="Freeform 8" id="8"/>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TextBox 9" id="9"/>
          <p:cNvSpPr txBox="true"/>
          <p:nvPr/>
        </p:nvSpPr>
        <p:spPr>
          <a:xfrm rot="0">
            <a:off x="1028700" y="4104962"/>
            <a:ext cx="3793649" cy="1057275"/>
          </a:xfrm>
          <a:prstGeom prst="rect">
            <a:avLst/>
          </a:prstGeom>
        </p:spPr>
        <p:txBody>
          <a:bodyPr anchor="t" rtlCol="false" tIns="0" lIns="0" bIns="0" rIns="0">
            <a:spAutoFit/>
          </a:bodyPr>
          <a:lstStyle/>
          <a:p>
            <a:pPr>
              <a:lnSpc>
                <a:spcPts val="8400"/>
              </a:lnSpc>
            </a:pPr>
            <a:r>
              <a:rPr lang="en-US" sz="7000">
                <a:solidFill>
                  <a:srgbClr val="0E2C4B"/>
                </a:solidFill>
                <a:latin typeface="Muli Ultra-Bold"/>
              </a:rPr>
              <a:t>Gate </a:t>
            </a:r>
            <a:r>
              <a:rPr lang="en-US" sz="7000">
                <a:solidFill>
                  <a:srgbClr val="F36825"/>
                </a:solidFill>
                <a:latin typeface="Muli Ultra-Bold"/>
              </a:rPr>
              <a:t>Fit</a:t>
            </a:r>
          </a:p>
        </p:txBody>
      </p:sp>
      <p:sp>
        <p:nvSpPr>
          <p:cNvPr name="TextBox 10" id="10"/>
          <p:cNvSpPr txBox="true"/>
          <p:nvPr/>
        </p:nvSpPr>
        <p:spPr>
          <a:xfrm rot="0">
            <a:off x="6881639" y="1515095"/>
            <a:ext cx="9949538" cy="6704263"/>
          </a:xfrm>
          <a:prstGeom prst="rect">
            <a:avLst/>
          </a:prstGeom>
        </p:spPr>
        <p:txBody>
          <a:bodyPr anchor="t" rtlCol="false" tIns="0" lIns="0" bIns="0" rIns="0">
            <a:spAutoFit/>
          </a:bodyPr>
          <a:lstStyle/>
          <a:p>
            <a:pPr algn="just">
              <a:lnSpc>
                <a:spcPts val="3359"/>
              </a:lnSpc>
            </a:pPr>
            <a:r>
              <a:rPr lang="en-US" sz="2799">
                <a:solidFill>
                  <a:srgbClr val="0E2C4B"/>
                </a:solidFill>
                <a:latin typeface="Muli Bold"/>
              </a:rPr>
              <a:t>Properti Gate Fit pada komponen physical camera menentukan apa yang terjadi ketika tampilan adegan atau game dan sensor kamera fisik memiliki rasio aspek yang berbeda.</a:t>
            </a:r>
          </a:p>
          <a:p>
            <a:pPr algn="just">
              <a:lnSpc>
                <a:spcPts val="3359"/>
              </a:lnSpc>
            </a:pPr>
          </a:p>
          <a:p>
            <a:pPr algn="just">
              <a:lnSpc>
                <a:spcPts val="3359"/>
              </a:lnSpc>
            </a:pPr>
            <a:r>
              <a:rPr lang="en-US" sz="2799">
                <a:solidFill>
                  <a:srgbClr val="0E2C4B"/>
                </a:solidFill>
                <a:latin typeface="Muli Bold"/>
              </a:rPr>
              <a:t>Dalam mode Physical Camera, kamera memiliki dua “gerbang”.</a:t>
            </a:r>
          </a:p>
          <a:p>
            <a:pPr algn="just">
              <a:lnSpc>
                <a:spcPts val="3359"/>
              </a:lnSpc>
            </a:pPr>
          </a:p>
          <a:p>
            <a:pPr algn="just">
              <a:lnSpc>
                <a:spcPts val="3359"/>
              </a:lnSpc>
            </a:pPr>
            <a:r>
              <a:rPr lang="en-US" sz="2799">
                <a:solidFill>
                  <a:srgbClr val="0E2C4B"/>
                </a:solidFill>
                <a:latin typeface="Muli Bold"/>
              </a:rPr>
              <a:t>Area yang dirender dalam GameView, sesuai dengan resolusi yang ditetapkan di menu Aspect, disebut resolution gate atau gerbang resolusi.</a:t>
            </a:r>
          </a:p>
          <a:p>
            <a:pPr algn="just">
              <a:lnSpc>
                <a:spcPts val="3359"/>
              </a:lnSpc>
            </a:pPr>
          </a:p>
          <a:p>
            <a:pPr algn="just">
              <a:lnSpc>
                <a:spcPts val="3359"/>
              </a:lnSpc>
            </a:pPr>
            <a:r>
              <a:rPr lang="en-US" sz="2799">
                <a:solidFill>
                  <a:srgbClr val="0E2C4B"/>
                </a:solidFill>
                <a:latin typeface="Muli Bold"/>
              </a:rPr>
              <a:t>Area yang sebenarnya dilihat oleh kamera, sebagaimana ditentukan oleh properti ukuran sensor, disebut film gate atau image gate atau gerbang film.</a:t>
            </a:r>
          </a:p>
          <a:p>
            <a:pPr algn="just">
              <a:lnSpc>
                <a:spcPts val="335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4992171" y="500062"/>
            <a:ext cx="8303658" cy="1363589"/>
            <a:chOff x="0" y="0"/>
            <a:chExt cx="4021547" cy="660400"/>
          </a:xfrm>
        </p:grpSpPr>
        <p:sp>
          <p:nvSpPr>
            <p:cNvPr name="Freeform 3" id="3"/>
            <p:cNvSpPr/>
            <p:nvPr/>
          </p:nvSpPr>
          <p:spPr>
            <a:xfrm flipH="false" flipV="false" rot="0">
              <a:off x="0" y="0"/>
              <a:ext cx="4021548" cy="660400"/>
            </a:xfrm>
            <a:custGeom>
              <a:avLst/>
              <a:gdLst/>
              <a:ahLst/>
              <a:cxnLst/>
              <a:rect r="r" b="b" t="t" l="l"/>
              <a:pathLst>
                <a:path h="660400" w="4021548">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grpSp>
      <p:sp>
        <p:nvSpPr>
          <p:cNvPr name="TextBox 4" id="4"/>
          <p:cNvSpPr txBox="true"/>
          <p:nvPr/>
        </p:nvSpPr>
        <p:spPr>
          <a:xfrm rot="0">
            <a:off x="5366937" y="595312"/>
            <a:ext cx="7592226" cy="1057275"/>
          </a:xfrm>
          <a:prstGeom prst="rect">
            <a:avLst/>
          </a:prstGeom>
        </p:spPr>
        <p:txBody>
          <a:bodyPr anchor="t" rtlCol="false" tIns="0" lIns="0" bIns="0" rIns="0">
            <a:spAutoFit/>
          </a:bodyPr>
          <a:lstStyle/>
          <a:p>
            <a:pPr algn="ctr">
              <a:lnSpc>
                <a:spcPts val="8400"/>
              </a:lnSpc>
            </a:pPr>
            <a:r>
              <a:rPr lang="en-US" sz="7000">
                <a:solidFill>
                  <a:srgbClr val="0E2C4B"/>
                </a:solidFill>
                <a:latin typeface="Muli Ultra-Bold"/>
              </a:rPr>
              <a:t>Group Member</a:t>
            </a:r>
          </a:p>
        </p:txBody>
      </p:sp>
      <p:sp>
        <p:nvSpPr>
          <p:cNvPr name="Freeform 5" id="5"/>
          <p:cNvSpPr/>
          <p:nvPr/>
        </p:nvSpPr>
        <p:spPr>
          <a:xfrm flipH="false" flipV="false" rot="0">
            <a:off x="1821000" y="3220114"/>
            <a:ext cx="4209589" cy="4350996"/>
          </a:xfrm>
          <a:custGeom>
            <a:avLst/>
            <a:gdLst/>
            <a:ahLst/>
            <a:cxnLst/>
            <a:rect r="r" b="b" t="t" l="l"/>
            <a:pathLst>
              <a:path h="4350996" w="4209589">
                <a:moveTo>
                  <a:pt x="0" y="0"/>
                </a:moveTo>
                <a:lnTo>
                  <a:pt x="4209589" y="0"/>
                </a:lnTo>
                <a:lnTo>
                  <a:pt x="4209589" y="4350996"/>
                </a:lnTo>
                <a:lnTo>
                  <a:pt x="0" y="4350996"/>
                </a:lnTo>
                <a:lnTo>
                  <a:pt x="0" y="0"/>
                </a:lnTo>
                <a:close/>
              </a:path>
            </a:pathLst>
          </a:custGeom>
          <a:blipFill>
            <a:blip r:embed="rId2"/>
            <a:stretch>
              <a:fillRect l="0" t="0" r="0" b="0"/>
            </a:stretch>
          </a:blipFill>
        </p:spPr>
      </p:sp>
      <p:sp>
        <p:nvSpPr>
          <p:cNvPr name="Freeform 6" id="6"/>
          <p:cNvSpPr/>
          <p:nvPr/>
        </p:nvSpPr>
        <p:spPr>
          <a:xfrm flipH="false" flipV="false" rot="0">
            <a:off x="13293981" y="3263540"/>
            <a:ext cx="2849903" cy="4350996"/>
          </a:xfrm>
          <a:custGeom>
            <a:avLst/>
            <a:gdLst/>
            <a:ahLst/>
            <a:cxnLst/>
            <a:rect r="r" b="b" t="t" l="l"/>
            <a:pathLst>
              <a:path h="4350996" w="2849903">
                <a:moveTo>
                  <a:pt x="0" y="0"/>
                </a:moveTo>
                <a:lnTo>
                  <a:pt x="2849903" y="0"/>
                </a:lnTo>
                <a:lnTo>
                  <a:pt x="2849903" y="4350996"/>
                </a:lnTo>
                <a:lnTo>
                  <a:pt x="0" y="4350996"/>
                </a:lnTo>
                <a:lnTo>
                  <a:pt x="0" y="0"/>
                </a:lnTo>
                <a:close/>
              </a:path>
            </a:pathLst>
          </a:custGeom>
          <a:blipFill>
            <a:blip r:embed="rId3"/>
            <a:stretch>
              <a:fillRect l="0" t="0" r="0" b="0"/>
            </a:stretch>
          </a:blipFill>
        </p:spPr>
      </p:sp>
      <p:sp>
        <p:nvSpPr>
          <p:cNvPr name="Freeform 7" id="7"/>
          <p:cNvSpPr/>
          <p:nvPr/>
        </p:nvSpPr>
        <p:spPr>
          <a:xfrm flipH="false" flipV="false" rot="0">
            <a:off x="7798961" y="3220114"/>
            <a:ext cx="2690078" cy="4403947"/>
          </a:xfrm>
          <a:custGeom>
            <a:avLst/>
            <a:gdLst/>
            <a:ahLst/>
            <a:cxnLst/>
            <a:rect r="r" b="b" t="t" l="l"/>
            <a:pathLst>
              <a:path h="4403947" w="2690078">
                <a:moveTo>
                  <a:pt x="0" y="0"/>
                </a:moveTo>
                <a:lnTo>
                  <a:pt x="2690078" y="0"/>
                </a:lnTo>
                <a:lnTo>
                  <a:pt x="2690078" y="4403947"/>
                </a:lnTo>
                <a:lnTo>
                  <a:pt x="0" y="4403947"/>
                </a:lnTo>
                <a:lnTo>
                  <a:pt x="0" y="0"/>
                </a:lnTo>
                <a:close/>
              </a:path>
            </a:pathLst>
          </a:custGeom>
          <a:blipFill>
            <a:blip r:embed="rId4"/>
            <a:stretch>
              <a:fillRect l="0" t="0" r="0" b="0"/>
            </a:stretch>
          </a:blipFill>
        </p:spPr>
      </p:sp>
      <p:grpSp>
        <p:nvGrpSpPr>
          <p:cNvPr name="Group 8" id="8"/>
          <p:cNvGrpSpPr/>
          <p:nvPr/>
        </p:nvGrpSpPr>
        <p:grpSpPr>
          <a:xfrm rot="0">
            <a:off x="1220503" y="7991363"/>
            <a:ext cx="4756684" cy="1074522"/>
            <a:chOff x="0" y="0"/>
            <a:chExt cx="6342246" cy="1432696"/>
          </a:xfrm>
        </p:grpSpPr>
        <p:sp>
          <p:nvSpPr>
            <p:cNvPr name="TextBox 9" id="9"/>
            <p:cNvSpPr txBox="true"/>
            <p:nvPr/>
          </p:nvSpPr>
          <p:spPr>
            <a:xfrm rot="0">
              <a:off x="0" y="-19050"/>
              <a:ext cx="6342246" cy="663363"/>
            </a:xfrm>
            <a:prstGeom prst="rect">
              <a:avLst/>
            </a:prstGeom>
          </p:spPr>
          <p:txBody>
            <a:bodyPr anchor="t" rtlCol="false" tIns="0" lIns="0" bIns="0" rIns="0">
              <a:spAutoFit/>
            </a:bodyPr>
            <a:lstStyle/>
            <a:p>
              <a:pPr algn="ctr" marL="0" indent="0" lvl="0">
                <a:lnSpc>
                  <a:spcPts val="4160"/>
                </a:lnSpc>
                <a:spcBef>
                  <a:spcPct val="0"/>
                </a:spcBef>
              </a:pPr>
              <a:r>
                <a:rPr lang="en-US" sz="3200">
                  <a:solidFill>
                    <a:srgbClr val="0E2C4B"/>
                  </a:solidFill>
                  <a:latin typeface="Muli Bold"/>
                </a:rPr>
                <a:t>Wardatul Amalia S.</a:t>
              </a:r>
            </a:p>
          </p:txBody>
        </p:sp>
        <p:sp>
          <p:nvSpPr>
            <p:cNvPr name="TextBox 10" id="10"/>
            <p:cNvSpPr txBox="true"/>
            <p:nvPr/>
          </p:nvSpPr>
          <p:spPr>
            <a:xfrm rot="0">
              <a:off x="0" y="696731"/>
              <a:ext cx="6342246" cy="735965"/>
            </a:xfrm>
            <a:prstGeom prst="rect">
              <a:avLst/>
            </a:prstGeom>
          </p:spPr>
          <p:txBody>
            <a:bodyPr anchor="t" rtlCol="false" tIns="0" lIns="0" bIns="0" rIns="0">
              <a:spAutoFit/>
            </a:bodyPr>
            <a:lstStyle/>
            <a:p>
              <a:pPr algn="ctr" marL="0" indent="0" lvl="0">
                <a:lnSpc>
                  <a:spcPts val="4800"/>
                </a:lnSpc>
              </a:pPr>
              <a:r>
                <a:rPr lang="en-US" sz="3200">
                  <a:solidFill>
                    <a:srgbClr val="0E2C4B"/>
                  </a:solidFill>
                  <a:latin typeface="Muli Bold"/>
                </a:rPr>
                <a:t>5025211006</a:t>
              </a:r>
            </a:p>
          </p:txBody>
        </p:sp>
      </p:grpSp>
      <p:grpSp>
        <p:nvGrpSpPr>
          <p:cNvPr name="Group 11" id="11"/>
          <p:cNvGrpSpPr/>
          <p:nvPr/>
        </p:nvGrpSpPr>
        <p:grpSpPr>
          <a:xfrm rot="0">
            <a:off x="6765658" y="7991363"/>
            <a:ext cx="4756684" cy="1074522"/>
            <a:chOff x="0" y="0"/>
            <a:chExt cx="6342246" cy="1432696"/>
          </a:xfrm>
        </p:grpSpPr>
        <p:sp>
          <p:nvSpPr>
            <p:cNvPr name="TextBox 12" id="12"/>
            <p:cNvSpPr txBox="true"/>
            <p:nvPr/>
          </p:nvSpPr>
          <p:spPr>
            <a:xfrm rot="0">
              <a:off x="0" y="-19050"/>
              <a:ext cx="6342246" cy="663363"/>
            </a:xfrm>
            <a:prstGeom prst="rect">
              <a:avLst/>
            </a:prstGeom>
          </p:spPr>
          <p:txBody>
            <a:bodyPr anchor="t" rtlCol="false" tIns="0" lIns="0" bIns="0" rIns="0">
              <a:spAutoFit/>
            </a:bodyPr>
            <a:lstStyle/>
            <a:p>
              <a:pPr algn="ctr" marL="0" indent="0" lvl="0">
                <a:lnSpc>
                  <a:spcPts val="4160"/>
                </a:lnSpc>
                <a:spcBef>
                  <a:spcPct val="0"/>
                </a:spcBef>
              </a:pPr>
              <a:r>
                <a:rPr lang="en-US" sz="3200">
                  <a:solidFill>
                    <a:srgbClr val="0E2C4B"/>
                  </a:solidFill>
                  <a:latin typeface="Muli Bold"/>
                </a:rPr>
                <a:t>Salsabila Fatma A.</a:t>
              </a:r>
            </a:p>
          </p:txBody>
        </p:sp>
        <p:sp>
          <p:nvSpPr>
            <p:cNvPr name="TextBox 13" id="13"/>
            <p:cNvSpPr txBox="true"/>
            <p:nvPr/>
          </p:nvSpPr>
          <p:spPr>
            <a:xfrm rot="0">
              <a:off x="0" y="696731"/>
              <a:ext cx="6342246" cy="735965"/>
            </a:xfrm>
            <a:prstGeom prst="rect">
              <a:avLst/>
            </a:prstGeom>
          </p:spPr>
          <p:txBody>
            <a:bodyPr anchor="t" rtlCol="false" tIns="0" lIns="0" bIns="0" rIns="0">
              <a:spAutoFit/>
            </a:bodyPr>
            <a:lstStyle/>
            <a:p>
              <a:pPr algn="ctr" marL="0" indent="0" lvl="0">
                <a:lnSpc>
                  <a:spcPts val="4800"/>
                </a:lnSpc>
              </a:pPr>
              <a:r>
                <a:rPr lang="en-US" sz="3200">
                  <a:solidFill>
                    <a:srgbClr val="0E2C4B"/>
                  </a:solidFill>
                  <a:latin typeface="Muli Bold"/>
                </a:rPr>
                <a:t>5025211057</a:t>
              </a:r>
            </a:p>
          </p:txBody>
        </p:sp>
      </p:grpSp>
      <p:grpSp>
        <p:nvGrpSpPr>
          <p:cNvPr name="Group 14" id="14"/>
          <p:cNvGrpSpPr/>
          <p:nvPr/>
        </p:nvGrpSpPr>
        <p:grpSpPr>
          <a:xfrm rot="0">
            <a:off x="12312917" y="7991363"/>
            <a:ext cx="4756684" cy="1074522"/>
            <a:chOff x="0" y="0"/>
            <a:chExt cx="6342246" cy="1432696"/>
          </a:xfrm>
        </p:grpSpPr>
        <p:sp>
          <p:nvSpPr>
            <p:cNvPr name="TextBox 15" id="15"/>
            <p:cNvSpPr txBox="true"/>
            <p:nvPr/>
          </p:nvSpPr>
          <p:spPr>
            <a:xfrm rot="0">
              <a:off x="0" y="-19050"/>
              <a:ext cx="6342246" cy="663363"/>
            </a:xfrm>
            <a:prstGeom prst="rect">
              <a:avLst/>
            </a:prstGeom>
          </p:spPr>
          <p:txBody>
            <a:bodyPr anchor="t" rtlCol="false" tIns="0" lIns="0" bIns="0" rIns="0">
              <a:spAutoFit/>
            </a:bodyPr>
            <a:lstStyle/>
            <a:p>
              <a:pPr algn="ctr" marL="0" indent="0" lvl="0">
                <a:lnSpc>
                  <a:spcPts val="4160"/>
                </a:lnSpc>
                <a:spcBef>
                  <a:spcPct val="0"/>
                </a:spcBef>
              </a:pPr>
              <a:r>
                <a:rPr lang="en-US" sz="3200">
                  <a:solidFill>
                    <a:srgbClr val="0E2C4B"/>
                  </a:solidFill>
                  <a:latin typeface="Muli Bold"/>
                </a:rPr>
                <a:t>Yusna Millaturrosyidah</a:t>
              </a:r>
            </a:p>
          </p:txBody>
        </p:sp>
        <p:sp>
          <p:nvSpPr>
            <p:cNvPr name="TextBox 16" id="16"/>
            <p:cNvSpPr txBox="true"/>
            <p:nvPr/>
          </p:nvSpPr>
          <p:spPr>
            <a:xfrm rot="0">
              <a:off x="0" y="696731"/>
              <a:ext cx="6342246" cy="735965"/>
            </a:xfrm>
            <a:prstGeom prst="rect">
              <a:avLst/>
            </a:prstGeom>
          </p:spPr>
          <p:txBody>
            <a:bodyPr anchor="t" rtlCol="false" tIns="0" lIns="0" bIns="0" rIns="0">
              <a:spAutoFit/>
            </a:bodyPr>
            <a:lstStyle/>
            <a:p>
              <a:pPr algn="ctr" marL="0" indent="0" lvl="0">
                <a:lnSpc>
                  <a:spcPts val="4800"/>
                </a:lnSpc>
              </a:pPr>
              <a:r>
                <a:rPr lang="en-US" sz="3200">
                  <a:solidFill>
                    <a:srgbClr val="0E2C4B"/>
                  </a:solidFill>
                  <a:latin typeface="Muli Bold"/>
                </a:rPr>
                <a:t>5025211254</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4011" y="777856"/>
            <a:ext cx="9135272" cy="8731287"/>
          </a:xfrm>
          <a:custGeom>
            <a:avLst/>
            <a:gdLst/>
            <a:ahLst/>
            <a:cxnLst/>
            <a:rect r="r" b="b" t="t" l="l"/>
            <a:pathLst>
              <a:path h="8731287" w="9135272">
                <a:moveTo>
                  <a:pt x="0" y="0"/>
                </a:moveTo>
                <a:lnTo>
                  <a:pt x="9135273" y="0"/>
                </a:lnTo>
                <a:lnTo>
                  <a:pt x="9135273" y="8731288"/>
                </a:lnTo>
                <a:lnTo>
                  <a:pt x="0" y="8731288"/>
                </a:lnTo>
                <a:lnTo>
                  <a:pt x="0" y="0"/>
                </a:lnTo>
                <a:close/>
              </a:path>
            </a:pathLst>
          </a:custGeom>
          <a:blipFill>
            <a:blip r:embed="rId2"/>
            <a:stretch>
              <a:fillRect l="0" t="0" r="0" b="0"/>
            </a:stretch>
          </a:blipFill>
        </p:spPr>
      </p:sp>
      <p:sp>
        <p:nvSpPr>
          <p:cNvPr name="TextBox 3" id="3"/>
          <p:cNvSpPr txBox="true"/>
          <p:nvPr/>
        </p:nvSpPr>
        <p:spPr>
          <a:xfrm rot="0">
            <a:off x="9998056" y="2977779"/>
            <a:ext cx="7868249" cy="3798025"/>
          </a:xfrm>
          <a:prstGeom prst="rect">
            <a:avLst/>
          </a:prstGeom>
        </p:spPr>
        <p:txBody>
          <a:bodyPr anchor="t" rtlCol="false" tIns="0" lIns="0" bIns="0" rIns="0">
            <a:spAutoFit/>
          </a:bodyPr>
          <a:lstStyle/>
          <a:p>
            <a:pPr algn="just">
              <a:lnSpc>
                <a:spcPts val="3810"/>
              </a:lnSpc>
            </a:pPr>
            <a:r>
              <a:rPr lang="en-US" sz="2721">
                <a:solidFill>
                  <a:srgbClr val="0E2C4B"/>
                </a:solidFill>
                <a:latin typeface="Muli"/>
              </a:rPr>
              <a:t>Ketika kedua gerbang memiliki rasio aspek yang berbeda, Unity “menyesuaikan” gerbang resolusi dengan gerbang film. Ada beberapa mode fit, yang dapat digunakan :</a:t>
            </a:r>
          </a:p>
          <a:p>
            <a:pPr algn="just">
              <a:lnSpc>
                <a:spcPts val="3810"/>
              </a:lnSpc>
            </a:pPr>
          </a:p>
          <a:p>
            <a:pPr algn="just">
              <a:lnSpc>
                <a:spcPts val="3810"/>
              </a:lnSpc>
            </a:pPr>
            <a:r>
              <a:rPr lang="en-US" sz="2721">
                <a:solidFill>
                  <a:srgbClr val="0E2C4B"/>
                </a:solidFill>
                <a:latin typeface="Muli"/>
              </a:rPr>
              <a:t>a) Cropping</a:t>
            </a:r>
          </a:p>
          <a:p>
            <a:pPr algn="just">
              <a:lnSpc>
                <a:spcPts val="3810"/>
              </a:lnSpc>
            </a:pPr>
            <a:r>
              <a:rPr lang="en-US" sz="2721">
                <a:solidFill>
                  <a:srgbClr val="0E2C4B"/>
                </a:solidFill>
                <a:latin typeface="Muli"/>
              </a:rPr>
              <a:t>b) Overscanning</a:t>
            </a:r>
          </a:p>
          <a:p>
            <a:pPr algn="just">
              <a:lnSpc>
                <a:spcPts val="3810"/>
              </a:lnSpc>
            </a:pPr>
            <a:r>
              <a:rPr lang="en-US" sz="2721">
                <a:solidFill>
                  <a:srgbClr val="0E2C4B"/>
                </a:solidFill>
                <a:latin typeface="Muli"/>
              </a:rPr>
              <a:t>c) Stretching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1466204" cy="10287000"/>
          </a:xfrm>
          <a:custGeom>
            <a:avLst/>
            <a:gdLst/>
            <a:ahLst/>
            <a:cxnLst/>
            <a:rect r="r" b="b" t="t" l="l"/>
            <a:pathLst>
              <a:path h="10287000" w="11466204">
                <a:moveTo>
                  <a:pt x="0" y="0"/>
                </a:moveTo>
                <a:lnTo>
                  <a:pt x="11466204" y="0"/>
                </a:lnTo>
                <a:lnTo>
                  <a:pt x="1146620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1888631" y="3686238"/>
            <a:ext cx="5879018" cy="2914525"/>
          </a:xfrm>
          <a:prstGeom prst="rect">
            <a:avLst/>
          </a:prstGeom>
        </p:spPr>
        <p:txBody>
          <a:bodyPr anchor="t" rtlCol="false" tIns="0" lIns="0" bIns="0" rIns="0">
            <a:spAutoFit/>
          </a:bodyPr>
          <a:lstStyle/>
          <a:p>
            <a:pPr algn="ctr">
              <a:lnSpc>
                <a:spcPts val="7679"/>
              </a:lnSpc>
            </a:pPr>
            <a:r>
              <a:rPr lang="en-US" sz="6399">
                <a:solidFill>
                  <a:srgbClr val="F36825"/>
                </a:solidFill>
                <a:latin typeface="Muli Ultra-Bold"/>
              </a:rPr>
              <a:t>GATE FIT</a:t>
            </a:r>
            <a:r>
              <a:rPr lang="en-US" sz="6399">
                <a:solidFill>
                  <a:srgbClr val="0E2C4B"/>
                </a:solidFill>
                <a:latin typeface="Muli Ultra-Bold"/>
              </a:rPr>
              <a:t> VERTICAL-CROPPING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1466204" cy="10287000"/>
          </a:xfrm>
          <a:custGeom>
            <a:avLst/>
            <a:gdLst/>
            <a:ahLst/>
            <a:cxnLst/>
            <a:rect r="r" b="b" t="t" l="l"/>
            <a:pathLst>
              <a:path h="10287000" w="11466204">
                <a:moveTo>
                  <a:pt x="0" y="0"/>
                </a:moveTo>
                <a:lnTo>
                  <a:pt x="11466204" y="0"/>
                </a:lnTo>
                <a:lnTo>
                  <a:pt x="1146620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1466204" y="3686238"/>
            <a:ext cx="6821796" cy="2914525"/>
          </a:xfrm>
          <a:prstGeom prst="rect">
            <a:avLst/>
          </a:prstGeom>
        </p:spPr>
        <p:txBody>
          <a:bodyPr anchor="t" rtlCol="false" tIns="0" lIns="0" bIns="0" rIns="0">
            <a:spAutoFit/>
          </a:bodyPr>
          <a:lstStyle/>
          <a:p>
            <a:pPr algn="ctr">
              <a:lnSpc>
                <a:spcPts val="7679"/>
              </a:lnSpc>
            </a:pPr>
            <a:r>
              <a:rPr lang="en-US" sz="6399">
                <a:solidFill>
                  <a:srgbClr val="F36825"/>
                </a:solidFill>
                <a:latin typeface="Muli Ultra-Bold"/>
              </a:rPr>
              <a:t>GATE FIT</a:t>
            </a:r>
            <a:r>
              <a:rPr lang="en-US" sz="6399">
                <a:solidFill>
                  <a:srgbClr val="0E2C4B"/>
                </a:solidFill>
                <a:latin typeface="Muli Ultra-Bold"/>
              </a:rPr>
              <a:t> VERTICAL-OVERSCANNING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1466204" cy="10264211"/>
          </a:xfrm>
          <a:custGeom>
            <a:avLst/>
            <a:gdLst/>
            <a:ahLst/>
            <a:cxnLst/>
            <a:rect r="r" b="b" t="t" l="l"/>
            <a:pathLst>
              <a:path h="10264211" w="11466204">
                <a:moveTo>
                  <a:pt x="0" y="0"/>
                </a:moveTo>
                <a:lnTo>
                  <a:pt x="11466204" y="0"/>
                </a:lnTo>
                <a:lnTo>
                  <a:pt x="11466204" y="10264211"/>
                </a:lnTo>
                <a:lnTo>
                  <a:pt x="0" y="10264211"/>
                </a:lnTo>
                <a:lnTo>
                  <a:pt x="0" y="0"/>
                </a:lnTo>
                <a:close/>
              </a:path>
            </a:pathLst>
          </a:custGeom>
          <a:blipFill>
            <a:blip r:embed="rId2"/>
            <a:stretch>
              <a:fillRect l="-100000" t="0" r="0" b="0"/>
            </a:stretch>
          </a:blipFill>
        </p:spPr>
      </p:sp>
      <p:sp>
        <p:nvSpPr>
          <p:cNvPr name="TextBox 3" id="3"/>
          <p:cNvSpPr txBox="true"/>
          <p:nvPr/>
        </p:nvSpPr>
        <p:spPr>
          <a:xfrm rot="0">
            <a:off x="11466204" y="3200484"/>
            <a:ext cx="6821796" cy="3886033"/>
          </a:xfrm>
          <a:prstGeom prst="rect">
            <a:avLst/>
          </a:prstGeom>
        </p:spPr>
        <p:txBody>
          <a:bodyPr anchor="t" rtlCol="false" tIns="0" lIns="0" bIns="0" rIns="0">
            <a:spAutoFit/>
          </a:bodyPr>
          <a:lstStyle/>
          <a:p>
            <a:pPr algn="ctr">
              <a:lnSpc>
                <a:spcPts val="7679"/>
              </a:lnSpc>
            </a:pPr>
            <a:r>
              <a:rPr lang="en-US" sz="6399">
                <a:solidFill>
                  <a:srgbClr val="F36825"/>
                </a:solidFill>
                <a:latin typeface="Muli Ultra-Bold"/>
              </a:rPr>
              <a:t>NONE </a:t>
            </a:r>
          </a:p>
          <a:p>
            <a:pPr algn="ctr">
              <a:lnSpc>
                <a:spcPts val="7679"/>
              </a:lnSpc>
            </a:pPr>
            <a:r>
              <a:rPr lang="en-US" sz="6399">
                <a:solidFill>
                  <a:srgbClr val="F36825"/>
                </a:solidFill>
                <a:latin typeface="Muli Ultra-Bold"/>
              </a:rPr>
              <a:t>GATE FIT</a:t>
            </a:r>
            <a:r>
              <a:rPr lang="en-US" sz="6399">
                <a:solidFill>
                  <a:srgbClr val="0E2C4B"/>
                </a:solidFill>
                <a:latin typeface="Muli Ultra-Bold"/>
              </a:rPr>
              <a:t> VERTICAL</a:t>
            </a:r>
          </a:p>
          <a:p>
            <a:pPr algn="ctr">
              <a:lnSpc>
                <a:spcPts val="7679"/>
              </a:lnSpc>
            </a:pPr>
            <a:r>
              <a:rPr lang="en-US" sz="6399">
                <a:solidFill>
                  <a:srgbClr val="0E2C4B"/>
                </a:solidFill>
                <a:latin typeface="Muli Ultra-Bold"/>
              </a:rPr>
              <a:t>(STRETCHING)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21796" y="0"/>
            <a:ext cx="11466204" cy="10287000"/>
          </a:xfrm>
          <a:custGeom>
            <a:avLst/>
            <a:gdLst/>
            <a:ahLst/>
            <a:cxnLst/>
            <a:rect r="r" b="b" t="t" l="l"/>
            <a:pathLst>
              <a:path h="10287000" w="11466204">
                <a:moveTo>
                  <a:pt x="0" y="0"/>
                </a:moveTo>
                <a:lnTo>
                  <a:pt x="11466204" y="0"/>
                </a:lnTo>
                <a:lnTo>
                  <a:pt x="1146620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0" y="3686238"/>
            <a:ext cx="6821796" cy="2914525"/>
          </a:xfrm>
          <a:prstGeom prst="rect">
            <a:avLst/>
          </a:prstGeom>
        </p:spPr>
        <p:txBody>
          <a:bodyPr anchor="t" rtlCol="false" tIns="0" lIns="0" bIns="0" rIns="0">
            <a:spAutoFit/>
          </a:bodyPr>
          <a:lstStyle/>
          <a:p>
            <a:pPr algn="ctr">
              <a:lnSpc>
                <a:spcPts val="7679"/>
              </a:lnSpc>
            </a:pPr>
            <a:r>
              <a:rPr lang="en-US" sz="6399">
                <a:solidFill>
                  <a:srgbClr val="F36825"/>
                </a:solidFill>
                <a:latin typeface="Muli Ultra-Bold"/>
              </a:rPr>
              <a:t>GATE FIT</a:t>
            </a:r>
          </a:p>
          <a:p>
            <a:pPr algn="ctr">
              <a:lnSpc>
                <a:spcPts val="7679"/>
              </a:lnSpc>
            </a:pPr>
            <a:r>
              <a:rPr lang="en-US" sz="6399">
                <a:solidFill>
                  <a:srgbClr val="0E2C4B"/>
                </a:solidFill>
                <a:latin typeface="Muli Ultra-Bold"/>
              </a:rPr>
              <a:t>HORIZONTAL- CROPPING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98883" y="0"/>
            <a:ext cx="11466204" cy="10287000"/>
          </a:xfrm>
          <a:custGeom>
            <a:avLst/>
            <a:gdLst/>
            <a:ahLst/>
            <a:cxnLst/>
            <a:rect r="r" b="b" t="t" l="l"/>
            <a:pathLst>
              <a:path h="10287000" w="11466204">
                <a:moveTo>
                  <a:pt x="0" y="0"/>
                </a:moveTo>
                <a:lnTo>
                  <a:pt x="11466203" y="0"/>
                </a:lnTo>
                <a:lnTo>
                  <a:pt x="11466203"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0" y="3686238"/>
            <a:ext cx="6821796" cy="2914525"/>
          </a:xfrm>
          <a:prstGeom prst="rect">
            <a:avLst/>
          </a:prstGeom>
        </p:spPr>
        <p:txBody>
          <a:bodyPr anchor="t" rtlCol="false" tIns="0" lIns="0" bIns="0" rIns="0">
            <a:spAutoFit/>
          </a:bodyPr>
          <a:lstStyle/>
          <a:p>
            <a:pPr algn="ctr">
              <a:lnSpc>
                <a:spcPts val="7679"/>
              </a:lnSpc>
            </a:pPr>
            <a:r>
              <a:rPr lang="en-US" sz="6399">
                <a:solidFill>
                  <a:srgbClr val="F36825"/>
                </a:solidFill>
                <a:latin typeface="Muli Ultra-Bold"/>
              </a:rPr>
              <a:t>GATE FIT</a:t>
            </a:r>
          </a:p>
          <a:p>
            <a:pPr algn="ctr">
              <a:lnSpc>
                <a:spcPts val="7679"/>
              </a:lnSpc>
            </a:pPr>
            <a:r>
              <a:rPr lang="en-US" sz="6399">
                <a:solidFill>
                  <a:srgbClr val="0E2C4B"/>
                </a:solidFill>
                <a:latin typeface="Muli Ultra-Bold"/>
              </a:rPr>
              <a:t>HORIZONTAL- OVERSCANNING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21796" y="17705"/>
            <a:ext cx="11466204" cy="10264211"/>
          </a:xfrm>
          <a:custGeom>
            <a:avLst/>
            <a:gdLst/>
            <a:ahLst/>
            <a:cxnLst/>
            <a:rect r="r" b="b" t="t" l="l"/>
            <a:pathLst>
              <a:path h="10264211" w="11466204">
                <a:moveTo>
                  <a:pt x="0" y="0"/>
                </a:moveTo>
                <a:lnTo>
                  <a:pt x="11466204" y="0"/>
                </a:lnTo>
                <a:lnTo>
                  <a:pt x="11466204" y="10264210"/>
                </a:lnTo>
                <a:lnTo>
                  <a:pt x="0" y="10264210"/>
                </a:lnTo>
                <a:lnTo>
                  <a:pt x="0" y="0"/>
                </a:lnTo>
                <a:close/>
              </a:path>
            </a:pathLst>
          </a:custGeom>
          <a:blipFill>
            <a:blip r:embed="rId2"/>
            <a:stretch>
              <a:fillRect l="0" t="0" r="-100000" b="0"/>
            </a:stretch>
          </a:blipFill>
        </p:spPr>
      </p:sp>
      <p:sp>
        <p:nvSpPr>
          <p:cNvPr name="TextBox 3" id="3"/>
          <p:cNvSpPr txBox="true"/>
          <p:nvPr/>
        </p:nvSpPr>
        <p:spPr>
          <a:xfrm rot="0">
            <a:off x="0" y="3200484"/>
            <a:ext cx="6821796" cy="3886033"/>
          </a:xfrm>
          <a:prstGeom prst="rect">
            <a:avLst/>
          </a:prstGeom>
        </p:spPr>
        <p:txBody>
          <a:bodyPr anchor="t" rtlCol="false" tIns="0" lIns="0" bIns="0" rIns="0">
            <a:spAutoFit/>
          </a:bodyPr>
          <a:lstStyle/>
          <a:p>
            <a:pPr algn="ctr">
              <a:lnSpc>
                <a:spcPts val="7679"/>
              </a:lnSpc>
            </a:pPr>
            <a:r>
              <a:rPr lang="en-US" sz="6399">
                <a:solidFill>
                  <a:srgbClr val="F36825"/>
                </a:solidFill>
                <a:latin typeface="Muli Ultra-Bold"/>
              </a:rPr>
              <a:t>NONE</a:t>
            </a:r>
          </a:p>
          <a:p>
            <a:pPr algn="ctr">
              <a:lnSpc>
                <a:spcPts val="7679"/>
              </a:lnSpc>
            </a:pPr>
            <a:r>
              <a:rPr lang="en-US" sz="6399">
                <a:solidFill>
                  <a:srgbClr val="F36825"/>
                </a:solidFill>
                <a:latin typeface="Muli Ultra-Bold"/>
              </a:rPr>
              <a:t>GATE FIT</a:t>
            </a:r>
          </a:p>
          <a:p>
            <a:pPr algn="ctr">
              <a:lnSpc>
                <a:spcPts val="7679"/>
              </a:lnSpc>
            </a:pPr>
            <a:r>
              <a:rPr lang="en-US" sz="6399">
                <a:solidFill>
                  <a:srgbClr val="0E2C4B"/>
                </a:solidFill>
                <a:latin typeface="Muli Ultra-Bold"/>
              </a:rPr>
              <a:t>HORIZONTAL (STRETCHING) </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303752" y="236488"/>
            <a:ext cx="12203840" cy="9814023"/>
            <a:chOff x="0" y="0"/>
            <a:chExt cx="9763071" cy="7851218"/>
          </a:xfrm>
        </p:grpSpPr>
        <p:sp>
          <p:nvSpPr>
            <p:cNvPr name="Freeform 3" id="3"/>
            <p:cNvSpPr/>
            <p:nvPr/>
          </p:nvSpPr>
          <p:spPr>
            <a:xfrm flipH="false" flipV="false" rot="0">
              <a:off x="0" y="0"/>
              <a:ext cx="9763072" cy="7851218"/>
            </a:xfrm>
            <a:custGeom>
              <a:avLst/>
              <a:gdLst/>
              <a:ahLst/>
              <a:cxnLst/>
              <a:rect r="r" b="b" t="t" l="l"/>
              <a:pathLst>
                <a:path h="7851218" w="9763072">
                  <a:moveTo>
                    <a:pt x="9638612" y="7851218"/>
                  </a:moveTo>
                  <a:lnTo>
                    <a:pt x="124460" y="7851218"/>
                  </a:lnTo>
                  <a:cubicBezTo>
                    <a:pt x="55880" y="7851218"/>
                    <a:pt x="0" y="7795338"/>
                    <a:pt x="0" y="7726759"/>
                  </a:cubicBezTo>
                  <a:lnTo>
                    <a:pt x="0" y="124460"/>
                  </a:lnTo>
                  <a:cubicBezTo>
                    <a:pt x="0" y="55880"/>
                    <a:pt x="55880" y="0"/>
                    <a:pt x="124460" y="0"/>
                  </a:cubicBezTo>
                  <a:lnTo>
                    <a:pt x="9638612" y="0"/>
                  </a:lnTo>
                  <a:cubicBezTo>
                    <a:pt x="9707191" y="0"/>
                    <a:pt x="9763072" y="55880"/>
                    <a:pt x="9763072" y="124460"/>
                  </a:cubicBezTo>
                  <a:lnTo>
                    <a:pt x="9763072" y="7726759"/>
                  </a:lnTo>
                  <a:cubicBezTo>
                    <a:pt x="9763072" y="7795338"/>
                    <a:pt x="9707191" y="7851218"/>
                    <a:pt x="9638612" y="7851218"/>
                  </a:cubicBezTo>
                  <a:close/>
                </a:path>
              </a:pathLst>
            </a:custGeom>
            <a:solidFill>
              <a:srgbClr val="FFFFFF"/>
            </a:solidFill>
          </p:spPr>
        </p:sp>
      </p:grpSp>
      <p:grpSp>
        <p:nvGrpSpPr>
          <p:cNvPr name="Group 4" id="4"/>
          <p:cNvGrpSpPr/>
          <p:nvPr/>
        </p:nvGrpSpPr>
        <p:grpSpPr>
          <a:xfrm rot="0">
            <a:off x="10983063" y="8432800"/>
            <a:ext cx="825500" cy="825500"/>
            <a:chOff x="0" y="0"/>
            <a:chExt cx="1100667" cy="1100667"/>
          </a:xfrm>
        </p:grpSpPr>
        <p:grpSp>
          <p:nvGrpSpPr>
            <p:cNvPr name="Group 5" id="5"/>
            <p:cNvGrpSpPr/>
            <p:nvPr/>
          </p:nvGrpSpPr>
          <p:grpSpPr>
            <a:xfrm rot="0">
              <a:off x="0" y="0"/>
              <a:ext cx="1100667" cy="1100667"/>
              <a:chOff x="0" y="0"/>
              <a:chExt cx="660400" cy="660400"/>
            </a:xfrm>
          </p:grpSpPr>
          <p:sp>
            <p:nvSpPr>
              <p:cNvPr name="Freeform 6" id="6"/>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7" id="7"/>
            <p:cNvGrpSpPr/>
            <p:nvPr/>
          </p:nvGrpSpPr>
          <p:grpSpPr>
            <a:xfrm rot="-5400000">
              <a:off x="436385" y="452780"/>
              <a:ext cx="290178" cy="195107"/>
              <a:chOff x="0" y="0"/>
              <a:chExt cx="1930400" cy="1297940"/>
            </a:xfrm>
          </p:grpSpPr>
          <p:sp>
            <p:nvSpPr>
              <p:cNvPr name="Freeform 8" id="8"/>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TextBox 9" id="9"/>
          <p:cNvSpPr txBox="true"/>
          <p:nvPr/>
        </p:nvSpPr>
        <p:spPr>
          <a:xfrm rot="0">
            <a:off x="12720563" y="3810620"/>
            <a:ext cx="5423226" cy="2114550"/>
          </a:xfrm>
          <a:prstGeom prst="rect">
            <a:avLst/>
          </a:prstGeom>
        </p:spPr>
        <p:txBody>
          <a:bodyPr anchor="t" rtlCol="false" tIns="0" lIns="0" bIns="0" rIns="0">
            <a:spAutoFit/>
          </a:bodyPr>
          <a:lstStyle/>
          <a:p>
            <a:pPr algn="ctr">
              <a:lnSpc>
                <a:spcPts val="8400"/>
              </a:lnSpc>
            </a:pPr>
            <a:r>
              <a:rPr lang="en-US" sz="7000">
                <a:solidFill>
                  <a:srgbClr val="0E2C4B"/>
                </a:solidFill>
                <a:latin typeface="Muli Ultra-Bold"/>
              </a:rPr>
              <a:t>FILL and </a:t>
            </a:r>
            <a:r>
              <a:rPr lang="en-US" sz="7000">
                <a:solidFill>
                  <a:srgbClr val="F36825"/>
                </a:solidFill>
                <a:latin typeface="Muli Ultra-Bold"/>
              </a:rPr>
              <a:t>OVERSCAN</a:t>
            </a:r>
          </a:p>
        </p:txBody>
      </p:sp>
      <p:sp>
        <p:nvSpPr>
          <p:cNvPr name="TextBox 10" id="10"/>
          <p:cNvSpPr txBox="true"/>
          <p:nvPr/>
        </p:nvSpPr>
        <p:spPr>
          <a:xfrm rot="0">
            <a:off x="1430903" y="2353295"/>
            <a:ext cx="9949538" cy="5029200"/>
          </a:xfrm>
          <a:prstGeom prst="rect">
            <a:avLst/>
          </a:prstGeom>
        </p:spPr>
        <p:txBody>
          <a:bodyPr anchor="t" rtlCol="false" tIns="0" lIns="0" bIns="0" rIns="0">
            <a:spAutoFit/>
          </a:bodyPr>
          <a:lstStyle/>
          <a:p>
            <a:pPr algn="just">
              <a:lnSpc>
                <a:spcPts val="3359"/>
              </a:lnSpc>
            </a:pPr>
            <a:r>
              <a:rPr lang="en-US" sz="2799">
                <a:solidFill>
                  <a:srgbClr val="0E2C4B"/>
                </a:solidFill>
                <a:latin typeface="Muli Semi-Bold"/>
              </a:rPr>
              <a:t>Secara umum, mode gate fit dapat diset menjadi “Fill” dan “Overscan”.</a:t>
            </a:r>
          </a:p>
          <a:p>
            <a:pPr algn="just">
              <a:lnSpc>
                <a:spcPts val="3359"/>
              </a:lnSpc>
            </a:pPr>
          </a:p>
          <a:p>
            <a:pPr algn="just">
              <a:lnSpc>
                <a:spcPts val="3359"/>
              </a:lnSpc>
            </a:pPr>
            <a:r>
              <a:rPr lang="en-US" sz="2799">
                <a:solidFill>
                  <a:srgbClr val="0E2C4B"/>
                </a:solidFill>
                <a:latin typeface="Muli Semi-Bold"/>
              </a:rPr>
              <a:t>Fill digunakan ketika film gate lebih kecil dari resolution gate, lalu ketika physical camera diset ke mode gate fit ini, maka gambar akan disesuaikan sedemikian rupa agar memenuhi ukuran resolution gate.</a:t>
            </a:r>
          </a:p>
          <a:p>
            <a:pPr algn="just">
              <a:lnSpc>
                <a:spcPts val="3359"/>
              </a:lnSpc>
            </a:pPr>
          </a:p>
          <a:p>
            <a:pPr algn="just">
              <a:lnSpc>
                <a:spcPts val="3359"/>
              </a:lnSpc>
            </a:pPr>
            <a:r>
              <a:rPr lang="en-US" sz="2799">
                <a:solidFill>
                  <a:srgbClr val="0E2C4B"/>
                </a:solidFill>
                <a:latin typeface="Muli Semi-Bold"/>
              </a:rPr>
              <a:t>Overscan digunakan ketika film gate lebih besar dari resolution gate. Ketika physical camera diset ke mode gate fit ini, maka are di luar resolution gate akan tetap discan atau dirender.</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85296" y="3670105"/>
            <a:ext cx="7513404" cy="2933512"/>
          </a:xfrm>
          <a:prstGeom prst="rect">
            <a:avLst/>
          </a:prstGeom>
        </p:spPr>
        <p:txBody>
          <a:bodyPr anchor="t" rtlCol="false" tIns="0" lIns="0" bIns="0" rIns="0">
            <a:spAutoFit/>
          </a:bodyPr>
          <a:lstStyle/>
          <a:p>
            <a:pPr algn="ctr">
              <a:lnSpc>
                <a:spcPts val="7799"/>
              </a:lnSpc>
            </a:pPr>
            <a:r>
              <a:rPr lang="en-US" sz="6499">
                <a:solidFill>
                  <a:srgbClr val="0E2C4B"/>
                </a:solidFill>
                <a:latin typeface="Muli Ultra-Bold"/>
              </a:rPr>
              <a:t>CAMERAS AND DEPTH TEXTURES</a:t>
            </a:r>
          </a:p>
          <a:p>
            <a:pPr algn="ctr">
              <a:lnSpc>
                <a:spcPts val="7799"/>
              </a:lnSpc>
            </a:pPr>
          </a:p>
        </p:txBody>
      </p:sp>
      <p:sp>
        <p:nvSpPr>
          <p:cNvPr name="TextBox 3" id="3"/>
          <p:cNvSpPr txBox="true"/>
          <p:nvPr/>
        </p:nvSpPr>
        <p:spPr>
          <a:xfrm rot="0">
            <a:off x="1122448" y="5699146"/>
            <a:ext cx="4019550" cy="363220"/>
          </a:xfrm>
          <a:prstGeom prst="rect">
            <a:avLst/>
          </a:prstGeom>
        </p:spPr>
        <p:txBody>
          <a:bodyPr anchor="t" rtlCol="false" tIns="0" lIns="0" bIns="0" rIns="0">
            <a:spAutoFit/>
          </a:bodyPr>
          <a:lstStyle/>
          <a:p>
            <a:pPr algn="ctr">
              <a:lnSpc>
                <a:spcPts val="3079"/>
              </a:lnSpc>
            </a:pPr>
            <a:r>
              <a:rPr lang="en-US" sz="2200">
                <a:solidFill>
                  <a:srgbClr val="FFFFFF"/>
                </a:solidFill>
                <a:latin typeface="Muli Ultra-Bold"/>
              </a:rPr>
              <a:t>ARTHUR SCHLESINGER</a:t>
            </a:r>
          </a:p>
        </p:txBody>
      </p:sp>
      <p:grpSp>
        <p:nvGrpSpPr>
          <p:cNvPr name="Group 4" id="4"/>
          <p:cNvGrpSpPr/>
          <p:nvPr/>
        </p:nvGrpSpPr>
        <p:grpSpPr>
          <a:xfrm rot="0">
            <a:off x="8653491" y="1369261"/>
            <a:ext cx="9184401" cy="7525674"/>
            <a:chOff x="0" y="0"/>
            <a:chExt cx="12245868" cy="10034232"/>
          </a:xfrm>
        </p:grpSpPr>
        <p:grpSp>
          <p:nvGrpSpPr>
            <p:cNvPr name="Group 5" id="5"/>
            <p:cNvGrpSpPr/>
            <p:nvPr/>
          </p:nvGrpSpPr>
          <p:grpSpPr>
            <a:xfrm rot="0">
              <a:off x="1504698" y="0"/>
              <a:ext cx="8816962" cy="881696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F9FD"/>
              </a:solidFill>
            </p:spPr>
          </p:sp>
        </p:grpSp>
        <p:sp>
          <p:nvSpPr>
            <p:cNvPr name="Freeform 7" id="7"/>
            <p:cNvSpPr/>
            <p:nvPr/>
          </p:nvSpPr>
          <p:spPr>
            <a:xfrm flipH="false" flipV="false" rot="0">
              <a:off x="5651397" y="7456135"/>
              <a:ext cx="6594470" cy="2288831"/>
            </a:xfrm>
            <a:custGeom>
              <a:avLst/>
              <a:gdLst/>
              <a:ahLst/>
              <a:cxnLst/>
              <a:rect r="r" b="b" t="t" l="l"/>
              <a:pathLst>
                <a:path h="2288831" w="6594470">
                  <a:moveTo>
                    <a:pt x="0" y="0"/>
                  </a:moveTo>
                  <a:lnTo>
                    <a:pt x="6594471" y="0"/>
                  </a:lnTo>
                  <a:lnTo>
                    <a:pt x="6594471" y="2288831"/>
                  </a:lnTo>
                  <a:lnTo>
                    <a:pt x="0" y="2288831"/>
                  </a:lnTo>
                  <a:lnTo>
                    <a:pt x="0" y="0"/>
                  </a:lnTo>
                  <a:close/>
                </a:path>
              </a:pathLst>
            </a:custGeom>
            <a:blipFill>
              <a:blip r:embed="rId2">
                <a:alphaModFix amt="18000"/>
              </a:blip>
              <a:stretch>
                <a:fillRect l="0" t="0" r="0" b="0"/>
              </a:stretch>
            </a:blipFill>
          </p:spPr>
        </p:sp>
        <p:sp>
          <p:nvSpPr>
            <p:cNvPr name="Freeform 8" id="8"/>
            <p:cNvSpPr/>
            <p:nvPr/>
          </p:nvSpPr>
          <p:spPr>
            <a:xfrm flipH="true" flipV="false" rot="0">
              <a:off x="0" y="8072726"/>
              <a:ext cx="5651397" cy="1961506"/>
            </a:xfrm>
            <a:custGeom>
              <a:avLst/>
              <a:gdLst/>
              <a:ahLst/>
              <a:cxnLst/>
              <a:rect r="r" b="b" t="t" l="l"/>
              <a:pathLst>
                <a:path h="1961506" w="5651397">
                  <a:moveTo>
                    <a:pt x="5651397" y="0"/>
                  </a:moveTo>
                  <a:lnTo>
                    <a:pt x="0" y="0"/>
                  </a:lnTo>
                  <a:lnTo>
                    <a:pt x="0" y="1961506"/>
                  </a:lnTo>
                  <a:lnTo>
                    <a:pt x="5651397" y="1961506"/>
                  </a:lnTo>
                  <a:lnTo>
                    <a:pt x="5651397" y="0"/>
                  </a:lnTo>
                  <a:close/>
                </a:path>
              </a:pathLst>
            </a:custGeom>
            <a:blipFill>
              <a:blip r:embed="rId2">
                <a:alphaModFix amt="18000"/>
              </a:blip>
              <a:stretch>
                <a:fillRect l="0" t="0" r="0" b="0"/>
              </a:stretch>
            </a:blipFill>
          </p:spPr>
        </p:sp>
      </p:grpSp>
      <p:sp>
        <p:nvSpPr>
          <p:cNvPr name="Freeform 9" id="9"/>
          <p:cNvSpPr/>
          <p:nvPr/>
        </p:nvSpPr>
        <p:spPr>
          <a:xfrm flipH="false" flipV="false" rot="0">
            <a:off x="11526555" y="2938386"/>
            <a:ext cx="5415794" cy="5597720"/>
          </a:xfrm>
          <a:custGeom>
            <a:avLst/>
            <a:gdLst/>
            <a:ahLst/>
            <a:cxnLst/>
            <a:rect r="r" b="b" t="t" l="l"/>
            <a:pathLst>
              <a:path h="5597720" w="5415794">
                <a:moveTo>
                  <a:pt x="0" y="0"/>
                </a:moveTo>
                <a:lnTo>
                  <a:pt x="5415794" y="0"/>
                </a:lnTo>
                <a:lnTo>
                  <a:pt x="5415794" y="5597720"/>
                </a:lnTo>
                <a:lnTo>
                  <a:pt x="0" y="5597720"/>
                </a:lnTo>
                <a:lnTo>
                  <a:pt x="0" y="0"/>
                </a:lnTo>
                <a:close/>
              </a:path>
            </a:pathLst>
          </a:custGeom>
          <a:blipFill>
            <a:blip r:embed="rId3"/>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633832" y="1028700"/>
            <a:ext cx="10319909" cy="762000"/>
          </a:xfrm>
          <a:prstGeom prst="rect">
            <a:avLst/>
          </a:prstGeom>
        </p:spPr>
        <p:txBody>
          <a:bodyPr anchor="t" rtlCol="false" tIns="0" lIns="0" bIns="0" rIns="0">
            <a:spAutoFit/>
          </a:bodyPr>
          <a:lstStyle/>
          <a:p>
            <a:pPr>
              <a:lnSpc>
                <a:spcPts val="6000"/>
              </a:lnSpc>
            </a:pPr>
            <a:r>
              <a:rPr lang="en-US" sz="5000">
                <a:solidFill>
                  <a:srgbClr val="0E2C4B"/>
                </a:solidFill>
                <a:latin typeface="Muli Ultra-Bold"/>
              </a:rPr>
              <a:t>Cameras  and </a:t>
            </a:r>
            <a:r>
              <a:rPr lang="en-US" sz="5000">
                <a:solidFill>
                  <a:srgbClr val="F36825"/>
                </a:solidFill>
                <a:latin typeface="Muli Ultra-Bold"/>
              </a:rPr>
              <a:t>Depth Textures</a:t>
            </a:r>
          </a:p>
        </p:txBody>
      </p:sp>
      <p:sp>
        <p:nvSpPr>
          <p:cNvPr name="TextBox 3" id="3"/>
          <p:cNvSpPr txBox="true"/>
          <p:nvPr/>
        </p:nvSpPr>
        <p:spPr>
          <a:xfrm rot="0">
            <a:off x="6939391" y="3883764"/>
            <a:ext cx="10319909" cy="2462321"/>
          </a:xfrm>
          <a:prstGeom prst="rect">
            <a:avLst/>
          </a:prstGeom>
        </p:spPr>
        <p:txBody>
          <a:bodyPr anchor="t" rtlCol="false" tIns="0" lIns="0" bIns="0" rIns="0">
            <a:spAutoFit/>
          </a:bodyPr>
          <a:lstStyle/>
          <a:p>
            <a:pPr algn="just">
              <a:lnSpc>
                <a:spcPts val="3919"/>
              </a:lnSpc>
            </a:pPr>
            <a:r>
              <a:rPr lang="en-US" sz="2799">
                <a:solidFill>
                  <a:srgbClr val="0E2C4B"/>
                </a:solidFill>
                <a:latin typeface="Muli"/>
              </a:rPr>
              <a:t>"Cameras and depth textures" dalam Unity mengacu pada kemampuan kamera dalam menghasilkan dan mengakses data kedalaman (depth data) dari objek dalam Scene.  Depth textures menjadi komponen penting dalam menciptakan efek visual dan grafis yang lebih realistis dalam proyek Unity.</a:t>
            </a:r>
          </a:p>
        </p:txBody>
      </p:sp>
      <p:grpSp>
        <p:nvGrpSpPr>
          <p:cNvPr name="Group 4" id="4"/>
          <p:cNvGrpSpPr/>
          <p:nvPr/>
        </p:nvGrpSpPr>
        <p:grpSpPr>
          <a:xfrm rot="0">
            <a:off x="0" y="2637597"/>
            <a:ext cx="5955183" cy="5639070"/>
            <a:chOff x="0" y="0"/>
            <a:chExt cx="7940244" cy="7518760"/>
          </a:xfrm>
        </p:grpSpPr>
        <p:grpSp>
          <p:nvGrpSpPr>
            <p:cNvPr name="Group 5" id="5"/>
            <p:cNvGrpSpPr/>
            <p:nvPr/>
          </p:nvGrpSpPr>
          <p:grpSpPr>
            <a:xfrm rot="0">
              <a:off x="601373" y="0"/>
              <a:ext cx="7338871" cy="7338871"/>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EBE7"/>
              </a:solidFill>
            </p:spPr>
          </p:sp>
        </p:grpSp>
        <p:sp>
          <p:nvSpPr>
            <p:cNvPr name="Freeform 7" id="7"/>
            <p:cNvSpPr/>
            <p:nvPr/>
          </p:nvSpPr>
          <p:spPr>
            <a:xfrm flipH="true" flipV="false" rot="0">
              <a:off x="0" y="5194210"/>
              <a:ext cx="6697383" cy="2324550"/>
            </a:xfrm>
            <a:custGeom>
              <a:avLst/>
              <a:gdLst/>
              <a:ahLst/>
              <a:cxnLst/>
              <a:rect r="r" b="b" t="t" l="l"/>
              <a:pathLst>
                <a:path h="2324550" w="6697383">
                  <a:moveTo>
                    <a:pt x="6697383" y="0"/>
                  </a:moveTo>
                  <a:lnTo>
                    <a:pt x="0" y="0"/>
                  </a:lnTo>
                  <a:lnTo>
                    <a:pt x="0" y="2324550"/>
                  </a:lnTo>
                  <a:lnTo>
                    <a:pt x="6697383" y="2324550"/>
                  </a:lnTo>
                  <a:lnTo>
                    <a:pt x="6697383" y="0"/>
                  </a:lnTo>
                  <a:close/>
                </a:path>
              </a:pathLst>
            </a:custGeom>
            <a:blipFill>
              <a:blip r:embed="rId2">
                <a:alphaModFix amt="51000"/>
              </a:blip>
              <a:stretch>
                <a:fillRect l="0" t="0" r="0" b="0"/>
              </a:stretch>
            </a:blipFill>
          </p:spPr>
        </p:sp>
        <p:sp>
          <p:nvSpPr>
            <p:cNvPr name="Freeform 8" id="8"/>
            <p:cNvSpPr/>
            <p:nvPr/>
          </p:nvSpPr>
          <p:spPr>
            <a:xfrm flipH="true" flipV="false" rot="0">
              <a:off x="1766741" y="1325304"/>
              <a:ext cx="5472991" cy="5397737"/>
            </a:xfrm>
            <a:custGeom>
              <a:avLst/>
              <a:gdLst/>
              <a:ahLst/>
              <a:cxnLst/>
              <a:rect r="r" b="b" t="t" l="l"/>
              <a:pathLst>
                <a:path h="5397737" w="5472991">
                  <a:moveTo>
                    <a:pt x="5472991" y="0"/>
                  </a:moveTo>
                  <a:lnTo>
                    <a:pt x="0" y="0"/>
                  </a:lnTo>
                  <a:lnTo>
                    <a:pt x="0" y="5397737"/>
                  </a:lnTo>
                  <a:lnTo>
                    <a:pt x="5472991" y="5397737"/>
                  </a:lnTo>
                  <a:lnTo>
                    <a:pt x="5472991" y="0"/>
                  </a:lnTo>
                  <a:close/>
                </a:path>
              </a:pathLst>
            </a:custGeom>
            <a:blipFill>
              <a:blip r:embed="rId3"/>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8577180" y="236488"/>
            <a:ext cx="9381148" cy="9814023"/>
            <a:chOff x="0" y="0"/>
            <a:chExt cx="7504918" cy="7851218"/>
          </a:xfrm>
        </p:grpSpPr>
        <p:sp>
          <p:nvSpPr>
            <p:cNvPr name="Freeform 3" id="3"/>
            <p:cNvSpPr/>
            <p:nvPr/>
          </p:nvSpPr>
          <p:spPr>
            <a:xfrm flipH="false" flipV="false" rot="0">
              <a:off x="0" y="0"/>
              <a:ext cx="7504919" cy="7851218"/>
            </a:xfrm>
            <a:custGeom>
              <a:avLst/>
              <a:gdLst/>
              <a:ahLst/>
              <a:cxnLst/>
              <a:rect r="r" b="b" t="t" l="l"/>
              <a:pathLst>
                <a:path h="7851218" w="7504919">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8"/>
                    <a:pt x="7449038" y="7851218"/>
                    <a:pt x="7380459" y="7851218"/>
                  </a:cubicBezTo>
                  <a:close/>
                </a:path>
              </a:pathLst>
            </a:custGeom>
            <a:solidFill>
              <a:srgbClr val="FFFFFF"/>
            </a:solidFill>
          </p:spPr>
        </p:sp>
      </p:grpSp>
      <p:grpSp>
        <p:nvGrpSpPr>
          <p:cNvPr name="Group 4" id="4"/>
          <p:cNvGrpSpPr/>
          <p:nvPr/>
        </p:nvGrpSpPr>
        <p:grpSpPr>
          <a:xfrm rot="0">
            <a:off x="1028700" y="1249503"/>
            <a:ext cx="6173123" cy="3373297"/>
            <a:chOff x="0" y="0"/>
            <a:chExt cx="8230830" cy="4497730"/>
          </a:xfrm>
        </p:grpSpPr>
        <p:grpSp>
          <p:nvGrpSpPr>
            <p:cNvPr name="Group 5" id="5"/>
            <p:cNvGrpSpPr/>
            <p:nvPr/>
          </p:nvGrpSpPr>
          <p:grpSpPr>
            <a:xfrm rot="0">
              <a:off x="0" y="3397063"/>
              <a:ext cx="6702579" cy="1100667"/>
              <a:chOff x="0" y="0"/>
              <a:chExt cx="4021547" cy="660400"/>
            </a:xfrm>
          </p:grpSpPr>
          <p:sp>
            <p:nvSpPr>
              <p:cNvPr name="Freeform 6" id="6"/>
              <p:cNvSpPr/>
              <p:nvPr/>
            </p:nvSpPr>
            <p:spPr>
              <a:xfrm flipH="false" flipV="false" rot="0">
                <a:off x="0" y="0"/>
                <a:ext cx="4021548" cy="660400"/>
              </a:xfrm>
              <a:custGeom>
                <a:avLst/>
                <a:gdLst/>
                <a:ahLst/>
                <a:cxnLst/>
                <a:rect r="r" b="b" t="t" l="l"/>
                <a:pathLst>
                  <a:path h="660400" w="4021548">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grpSp>
        <p:sp>
          <p:nvSpPr>
            <p:cNvPr name="TextBox 7" id="7"/>
            <p:cNvSpPr txBox="true"/>
            <p:nvPr/>
          </p:nvSpPr>
          <p:spPr>
            <a:xfrm rot="0">
              <a:off x="0" y="0"/>
              <a:ext cx="8230830" cy="2822222"/>
            </a:xfrm>
            <a:prstGeom prst="rect">
              <a:avLst/>
            </a:prstGeom>
          </p:spPr>
          <p:txBody>
            <a:bodyPr anchor="t" rtlCol="false" tIns="0" lIns="0" bIns="0" rIns="0">
              <a:spAutoFit/>
            </a:bodyPr>
            <a:lstStyle/>
            <a:p>
              <a:pPr>
                <a:lnSpc>
                  <a:spcPts val="8400"/>
                </a:lnSpc>
              </a:pPr>
              <a:r>
                <a:rPr lang="en-US" sz="7000">
                  <a:solidFill>
                    <a:srgbClr val="0E2C4B"/>
                  </a:solidFill>
                  <a:latin typeface="Muli Ultra-Bold"/>
                </a:rPr>
                <a:t>Table of Contents</a:t>
              </a:r>
            </a:p>
          </p:txBody>
        </p:sp>
        <p:sp>
          <p:nvSpPr>
            <p:cNvPr name="TextBox 8" id="8"/>
            <p:cNvSpPr txBox="true"/>
            <p:nvPr/>
          </p:nvSpPr>
          <p:spPr>
            <a:xfrm rot="0">
              <a:off x="693230" y="3632366"/>
              <a:ext cx="5587728" cy="554919"/>
            </a:xfrm>
            <a:prstGeom prst="rect">
              <a:avLst/>
            </a:prstGeom>
          </p:spPr>
          <p:txBody>
            <a:bodyPr anchor="t" rtlCol="false" tIns="0" lIns="0" bIns="0" rIns="0">
              <a:spAutoFit/>
            </a:bodyPr>
            <a:lstStyle/>
            <a:p>
              <a:pPr>
                <a:lnSpc>
                  <a:spcPts val="3360"/>
                </a:lnSpc>
              </a:pPr>
              <a:r>
                <a:rPr lang="en-US" sz="2800">
                  <a:solidFill>
                    <a:srgbClr val="FFFFFF"/>
                  </a:solidFill>
                  <a:latin typeface="Muli Semi-Bold"/>
                </a:rPr>
                <a:t>Points for discussion</a:t>
              </a:r>
            </a:p>
          </p:txBody>
        </p:sp>
      </p:grpSp>
      <p:graphicFrame>
        <p:nvGraphicFramePr>
          <p:cNvPr name="Table 9" id="9"/>
          <p:cNvGraphicFramePr>
            <a:graphicFrameLocks noGrp="true"/>
          </p:cNvGraphicFramePr>
          <p:nvPr/>
        </p:nvGraphicFramePr>
        <p:xfrm>
          <a:off x="9625301" y="1443856"/>
          <a:ext cx="7284906" cy="8151812"/>
        </p:xfrm>
        <a:graphic>
          <a:graphicData uri="http://schemas.openxmlformats.org/drawingml/2006/table">
            <a:tbl>
              <a:tblPr/>
              <a:tblGrid>
                <a:gridCol w="7254737"/>
              </a:tblGrid>
              <a:tr h="1365250">
                <a:tc>
                  <a:txBody>
                    <a:bodyPr anchor="t" rtlCol="false"/>
                    <a:lstStyle/>
                    <a:p>
                      <a:pPr algn="just">
                        <a:lnSpc>
                          <a:spcPts val="3639"/>
                        </a:lnSpc>
                        <a:defRPr/>
                      </a:pPr>
                      <a:r>
                        <a:rPr lang="en-US" sz="2599">
                          <a:solidFill>
                            <a:srgbClr val="0E2C4B"/>
                          </a:solidFill>
                          <a:latin typeface="Muli Bold"/>
                        </a:rPr>
                        <a:t>Camera in Unity</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76200">
                      <a:solidFill>
                        <a:srgbClr val="F2F3F4"/>
                      </a:solidFill>
                      <a:prstDash val="solid"/>
                      <a:round/>
                      <a:headEnd type="none" w="med" len="med"/>
                      <a:tailEnd type="none" w="med" len="med"/>
                    </a:lnB>
                  </a:tcPr>
                </a:tc>
              </a:tr>
              <a:tr h="1365250">
                <a:tc>
                  <a:txBody>
                    <a:bodyPr anchor="t" rtlCol="false"/>
                    <a:lstStyle/>
                    <a:p>
                      <a:pPr algn="just">
                        <a:lnSpc>
                          <a:spcPts val="3639"/>
                        </a:lnSpc>
                        <a:defRPr/>
                      </a:pPr>
                      <a:r>
                        <a:rPr lang="en-US" sz="2599">
                          <a:solidFill>
                            <a:srgbClr val="0E2C4B"/>
                          </a:solidFill>
                          <a:latin typeface="Muli Bold"/>
                        </a:rPr>
                        <a:t>Using More Than One Camera</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76200">
                      <a:solidFill>
                        <a:srgbClr val="F2F3F4"/>
                      </a:solidFill>
                      <a:prstDash val="solid"/>
                      <a:round/>
                      <a:headEnd type="none" w="med" len="med"/>
                      <a:tailEnd type="none" w="med" len="med"/>
                    </a:lnT>
                    <a:lnB cmpd="sng" algn="ctr" cap="flat" w="76200">
                      <a:solidFill>
                        <a:srgbClr val="F2F3F4"/>
                      </a:solidFill>
                      <a:prstDash val="solid"/>
                      <a:round/>
                      <a:headEnd type="none" w="med" len="med"/>
                      <a:tailEnd type="none" w="med" len="med"/>
                    </a:lnB>
                  </a:tcPr>
                </a:tc>
              </a:tr>
              <a:tr h="1365250">
                <a:tc>
                  <a:txBody>
                    <a:bodyPr anchor="t" rtlCol="false"/>
                    <a:lstStyle/>
                    <a:p>
                      <a:pPr algn="just">
                        <a:lnSpc>
                          <a:spcPts val="3639"/>
                        </a:lnSpc>
                        <a:defRPr/>
                      </a:pPr>
                      <a:r>
                        <a:rPr lang="en-US" sz="2599">
                          <a:solidFill>
                            <a:srgbClr val="0E2C4B"/>
                          </a:solidFill>
                          <a:latin typeface="Muli Bold"/>
                        </a:rPr>
                        <a:t>Using Physical Cameras</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76200">
                      <a:solidFill>
                        <a:srgbClr val="F2F3F4"/>
                      </a:solidFill>
                      <a:prstDash val="solid"/>
                      <a:round/>
                      <a:headEnd type="none" w="med" len="med"/>
                      <a:tailEnd type="none" w="med" len="med"/>
                    </a:lnT>
                    <a:lnB cmpd="sng" algn="ctr" cap="flat" w="76200">
                      <a:solidFill>
                        <a:srgbClr val="F2F3F4"/>
                      </a:solidFill>
                      <a:prstDash val="solid"/>
                      <a:round/>
                      <a:headEnd type="none" w="med" len="med"/>
                      <a:tailEnd type="none" w="med" len="med"/>
                    </a:lnB>
                  </a:tcPr>
                </a:tc>
              </a:tr>
              <a:tr h="1365250">
                <a:tc>
                  <a:txBody>
                    <a:bodyPr anchor="t" rtlCol="false"/>
                    <a:lstStyle/>
                    <a:p>
                      <a:pPr algn="just">
                        <a:lnSpc>
                          <a:spcPts val="3639"/>
                        </a:lnSpc>
                        <a:defRPr/>
                      </a:pPr>
                      <a:r>
                        <a:rPr lang="en-US" sz="2599">
                          <a:solidFill>
                            <a:srgbClr val="0E2C4B"/>
                          </a:solidFill>
                          <a:latin typeface="Muli Bold"/>
                        </a:rPr>
                        <a:t>Cameras and Depth Texture</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76200">
                      <a:solidFill>
                        <a:srgbClr val="F2F3F4"/>
                      </a:solidFill>
                      <a:prstDash val="solid"/>
                      <a:round/>
                      <a:headEnd type="none" w="med" len="med"/>
                      <a:tailEnd type="none" w="med" len="med"/>
                    </a:lnT>
                    <a:lnB cmpd="sng" algn="ctr" cap="flat" w="76200">
                      <a:solidFill>
                        <a:srgbClr val="F2F3F4"/>
                      </a:solidFill>
                      <a:prstDash val="solid"/>
                      <a:round/>
                      <a:headEnd type="none" w="med" len="med"/>
                      <a:tailEnd type="none" w="med" len="med"/>
                    </a:lnB>
                  </a:tcPr>
                </a:tc>
              </a:tr>
              <a:tr h="1365250">
                <a:tc>
                  <a:txBody>
                    <a:bodyPr anchor="t" rtlCol="false"/>
                    <a:lstStyle/>
                    <a:p>
                      <a:pPr algn="just">
                        <a:lnSpc>
                          <a:spcPts val="3639"/>
                        </a:lnSpc>
                        <a:defRPr/>
                      </a:pPr>
                      <a:r>
                        <a:rPr lang="en-US" sz="2599">
                          <a:solidFill>
                            <a:srgbClr val="0E2C4B"/>
                          </a:solidFill>
                          <a:latin typeface="Muli Bold"/>
                        </a:rPr>
                        <a:t>Camera Tricks</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76200">
                      <a:solidFill>
                        <a:srgbClr val="F2F3F4"/>
                      </a:solidFill>
                      <a:prstDash val="solid"/>
                      <a:round/>
                      <a:headEnd type="none" w="med" len="med"/>
                      <a:tailEnd type="none" w="med" len="med"/>
                    </a:lnT>
                    <a:lnB cmpd="sng" algn="ctr" cap="flat" w="76200">
                      <a:solidFill>
                        <a:srgbClr val="F2F3F4"/>
                      </a:solidFill>
                      <a:prstDash val="solid"/>
                      <a:round/>
                      <a:headEnd type="none" w="med" len="med"/>
                      <a:tailEnd type="none" w="med" len="med"/>
                    </a:lnB>
                  </a:tcPr>
                </a:tc>
              </a:tr>
              <a:tr h="1325562">
                <a:tc>
                  <a:txBody>
                    <a:bodyPr anchor="t" rtlCol="false"/>
                    <a:lstStyle/>
                    <a:p>
                      <a:pPr algn="just">
                        <a:lnSpc>
                          <a:spcPts val="3639"/>
                        </a:lnSpc>
                        <a:defRPr/>
                      </a:pPr>
                      <a:r>
                        <a:rPr lang="en-US" sz="2599">
                          <a:solidFill>
                            <a:srgbClr val="0E2C4B"/>
                          </a:solidFill>
                          <a:latin typeface="Muli Bold"/>
                        </a:rPr>
                        <a:t>Occlusion Culling</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76200">
                      <a:solidFill>
                        <a:srgbClr val="F2F3F4"/>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10" id="10"/>
          <p:cNvSpPr/>
          <p:nvPr/>
        </p:nvSpPr>
        <p:spPr>
          <a:xfrm flipH="false" flipV="false" rot="0">
            <a:off x="1028700" y="5143500"/>
            <a:ext cx="5441917" cy="4452168"/>
          </a:xfrm>
          <a:custGeom>
            <a:avLst/>
            <a:gdLst/>
            <a:ahLst/>
            <a:cxnLst/>
            <a:rect r="r" b="b" t="t" l="l"/>
            <a:pathLst>
              <a:path h="4452168" w="5441917">
                <a:moveTo>
                  <a:pt x="0" y="0"/>
                </a:moveTo>
                <a:lnTo>
                  <a:pt x="5441917" y="0"/>
                </a:lnTo>
                <a:lnTo>
                  <a:pt x="5441917" y="4452168"/>
                </a:lnTo>
                <a:lnTo>
                  <a:pt x="0" y="4452168"/>
                </a:lnTo>
                <a:lnTo>
                  <a:pt x="0" y="0"/>
                </a:lnTo>
                <a:close/>
              </a:path>
            </a:pathLst>
          </a:custGeom>
          <a:blipFill>
            <a:blip r:embed="rId2"/>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633832" y="1028700"/>
            <a:ext cx="10319909" cy="762000"/>
          </a:xfrm>
          <a:prstGeom prst="rect">
            <a:avLst/>
          </a:prstGeom>
        </p:spPr>
        <p:txBody>
          <a:bodyPr anchor="t" rtlCol="false" tIns="0" lIns="0" bIns="0" rIns="0">
            <a:spAutoFit/>
          </a:bodyPr>
          <a:lstStyle/>
          <a:p>
            <a:pPr>
              <a:lnSpc>
                <a:spcPts val="6000"/>
              </a:lnSpc>
            </a:pPr>
            <a:r>
              <a:rPr lang="en-US" sz="5000">
                <a:solidFill>
                  <a:srgbClr val="0E2C4B"/>
                </a:solidFill>
                <a:latin typeface="Muli Ultra-Bold"/>
              </a:rPr>
              <a:t>Cameras  and </a:t>
            </a:r>
            <a:r>
              <a:rPr lang="en-US" sz="5000">
                <a:solidFill>
                  <a:srgbClr val="F36825"/>
                </a:solidFill>
                <a:latin typeface="Muli Ultra-Bold"/>
              </a:rPr>
              <a:t>Depth Textures</a:t>
            </a:r>
          </a:p>
        </p:txBody>
      </p:sp>
      <p:sp>
        <p:nvSpPr>
          <p:cNvPr name="TextBox 3" id="3"/>
          <p:cNvSpPr txBox="true"/>
          <p:nvPr/>
        </p:nvSpPr>
        <p:spPr>
          <a:xfrm rot="0">
            <a:off x="6939391" y="2338655"/>
            <a:ext cx="10319909" cy="6919645"/>
          </a:xfrm>
          <a:prstGeom prst="rect">
            <a:avLst/>
          </a:prstGeom>
        </p:spPr>
        <p:txBody>
          <a:bodyPr anchor="t" rtlCol="false" tIns="0" lIns="0" bIns="0" rIns="0">
            <a:spAutoFit/>
          </a:bodyPr>
          <a:lstStyle/>
          <a:p>
            <a:pPr algn="just">
              <a:lnSpc>
                <a:spcPts val="3919"/>
              </a:lnSpc>
            </a:pPr>
            <a:r>
              <a:rPr lang="en-US" sz="2799">
                <a:solidFill>
                  <a:srgbClr val="0E2C4B"/>
                </a:solidFill>
                <a:latin typeface="Muli"/>
              </a:rPr>
              <a:t>Mode Tekstur Kedalaman Kamera dapat diaktifkan menggunakan variabel Camera.depthTextureMode dalam skrip. Juga memungkinkan untuk membuat tekstur serupa secara manual menggunakan fitur Shader Replacement.</a:t>
            </a:r>
          </a:p>
          <a:p>
            <a:pPr algn="just">
              <a:lnSpc>
                <a:spcPts val="3919"/>
              </a:lnSpc>
            </a:pPr>
          </a:p>
          <a:p>
            <a:pPr algn="just">
              <a:lnSpc>
                <a:spcPts val="3919"/>
              </a:lnSpc>
            </a:pPr>
            <a:r>
              <a:rPr lang="en-US" sz="2799">
                <a:solidFill>
                  <a:srgbClr val="0E2C4B"/>
                </a:solidFill>
                <a:latin typeface="Muli Bold"/>
              </a:rPr>
              <a:t>Terdapat tiga mode tekstur kedalaman yang mungkin:</a:t>
            </a:r>
          </a:p>
          <a:p>
            <a:pPr algn="just">
              <a:lnSpc>
                <a:spcPts val="3919"/>
              </a:lnSpc>
            </a:pPr>
          </a:p>
          <a:p>
            <a:pPr marL="604519" indent="-302260" lvl="1">
              <a:lnSpc>
                <a:spcPts val="3919"/>
              </a:lnSpc>
              <a:buFont typeface="Arial"/>
              <a:buChar char="•"/>
            </a:pPr>
            <a:r>
              <a:rPr lang="en-US" sz="2799">
                <a:solidFill>
                  <a:srgbClr val="0E2C4B"/>
                </a:solidFill>
                <a:latin typeface="Muli Bold"/>
              </a:rPr>
              <a:t>DepthTextureMode.Depth:</a:t>
            </a:r>
            <a:r>
              <a:rPr lang="en-US" sz="2799">
                <a:solidFill>
                  <a:srgbClr val="0E2C4B"/>
                </a:solidFill>
                <a:latin typeface="Muli"/>
              </a:rPr>
              <a:t> sebuah tekstur kedalaman.</a:t>
            </a:r>
          </a:p>
          <a:p>
            <a:pPr marL="604519" indent="-302260" lvl="1">
              <a:lnSpc>
                <a:spcPts val="3919"/>
              </a:lnSpc>
              <a:buFont typeface="Arial"/>
              <a:buChar char="•"/>
            </a:pPr>
            <a:r>
              <a:rPr lang="en-US" sz="2799">
                <a:solidFill>
                  <a:srgbClr val="0E2C4B"/>
                </a:solidFill>
                <a:latin typeface="Muli Bold"/>
              </a:rPr>
              <a:t>DepthTextureMode.DepthNormals:</a:t>
            </a:r>
            <a:r>
              <a:rPr lang="en-US" sz="2799">
                <a:solidFill>
                  <a:srgbClr val="0E2C4B"/>
                </a:solidFill>
                <a:latin typeface="Muli"/>
              </a:rPr>
              <a:t> kedalaman dan normal view space yang dikemas dalam satu tekstur.*</a:t>
            </a:r>
          </a:p>
          <a:p>
            <a:pPr marL="604519" indent="-302260" lvl="1">
              <a:lnSpc>
                <a:spcPts val="3919"/>
              </a:lnSpc>
              <a:buFont typeface="Arial"/>
              <a:buChar char="•"/>
            </a:pPr>
            <a:r>
              <a:rPr lang="en-US" sz="2799">
                <a:solidFill>
                  <a:srgbClr val="0E2C4B"/>
                </a:solidFill>
                <a:latin typeface="Muli Bold"/>
              </a:rPr>
              <a:t>DepthTextureMode.MotionVectors:</a:t>
            </a:r>
            <a:r>
              <a:rPr lang="en-US" sz="2799">
                <a:solidFill>
                  <a:srgbClr val="0E2C4B"/>
                </a:solidFill>
                <a:latin typeface="Muli"/>
              </a:rPr>
              <a:t> pergerakan ruang piksel per piksel dari setiap texel layar untuk frame saat ini. Dikemas dalam tekstur RG16.</a:t>
            </a:r>
          </a:p>
          <a:p>
            <a:pPr algn="just">
              <a:lnSpc>
                <a:spcPts val="3919"/>
              </a:lnSpc>
            </a:pPr>
          </a:p>
        </p:txBody>
      </p:sp>
      <p:grpSp>
        <p:nvGrpSpPr>
          <p:cNvPr name="Group 4" id="4"/>
          <p:cNvGrpSpPr/>
          <p:nvPr/>
        </p:nvGrpSpPr>
        <p:grpSpPr>
          <a:xfrm rot="0">
            <a:off x="0" y="2637597"/>
            <a:ext cx="5955183" cy="5639070"/>
            <a:chOff x="0" y="0"/>
            <a:chExt cx="7940244" cy="7518760"/>
          </a:xfrm>
        </p:grpSpPr>
        <p:grpSp>
          <p:nvGrpSpPr>
            <p:cNvPr name="Group 5" id="5"/>
            <p:cNvGrpSpPr/>
            <p:nvPr/>
          </p:nvGrpSpPr>
          <p:grpSpPr>
            <a:xfrm rot="0">
              <a:off x="601373" y="0"/>
              <a:ext cx="7338871" cy="7338871"/>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EBE7"/>
              </a:solidFill>
            </p:spPr>
          </p:sp>
        </p:grpSp>
        <p:sp>
          <p:nvSpPr>
            <p:cNvPr name="Freeform 7" id="7"/>
            <p:cNvSpPr/>
            <p:nvPr/>
          </p:nvSpPr>
          <p:spPr>
            <a:xfrm flipH="true" flipV="false" rot="0">
              <a:off x="0" y="5194210"/>
              <a:ext cx="6697383" cy="2324550"/>
            </a:xfrm>
            <a:custGeom>
              <a:avLst/>
              <a:gdLst/>
              <a:ahLst/>
              <a:cxnLst/>
              <a:rect r="r" b="b" t="t" l="l"/>
              <a:pathLst>
                <a:path h="2324550" w="6697383">
                  <a:moveTo>
                    <a:pt x="6697383" y="0"/>
                  </a:moveTo>
                  <a:lnTo>
                    <a:pt x="0" y="0"/>
                  </a:lnTo>
                  <a:lnTo>
                    <a:pt x="0" y="2324550"/>
                  </a:lnTo>
                  <a:lnTo>
                    <a:pt x="6697383" y="2324550"/>
                  </a:lnTo>
                  <a:lnTo>
                    <a:pt x="6697383" y="0"/>
                  </a:lnTo>
                  <a:close/>
                </a:path>
              </a:pathLst>
            </a:custGeom>
            <a:blipFill>
              <a:blip r:embed="rId2">
                <a:alphaModFix amt="51000"/>
              </a:blip>
              <a:stretch>
                <a:fillRect l="0" t="0" r="0" b="0"/>
              </a:stretch>
            </a:blipFill>
          </p:spPr>
        </p:sp>
      </p:grpSp>
      <p:sp>
        <p:nvSpPr>
          <p:cNvPr name="Freeform 8" id="8"/>
          <p:cNvSpPr/>
          <p:nvPr/>
        </p:nvSpPr>
        <p:spPr>
          <a:xfrm flipH="false" flipV="false" rot="0">
            <a:off x="1343920" y="4034656"/>
            <a:ext cx="3572939" cy="2844953"/>
          </a:xfrm>
          <a:custGeom>
            <a:avLst/>
            <a:gdLst/>
            <a:ahLst/>
            <a:cxnLst/>
            <a:rect r="r" b="b" t="t" l="l"/>
            <a:pathLst>
              <a:path h="2844953" w="3572939">
                <a:moveTo>
                  <a:pt x="0" y="0"/>
                </a:moveTo>
                <a:lnTo>
                  <a:pt x="3572939" y="0"/>
                </a:lnTo>
                <a:lnTo>
                  <a:pt x="3572939" y="2844953"/>
                </a:lnTo>
                <a:lnTo>
                  <a:pt x="0" y="2844953"/>
                </a:lnTo>
                <a:lnTo>
                  <a:pt x="0" y="0"/>
                </a:lnTo>
                <a:close/>
              </a:path>
            </a:pathLst>
          </a:custGeom>
          <a:blipFill>
            <a:blip r:embed="rId3"/>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sp>
        <p:nvSpPr>
          <p:cNvPr name="TextBox 2" id="2"/>
          <p:cNvSpPr txBox="true"/>
          <p:nvPr/>
        </p:nvSpPr>
        <p:spPr>
          <a:xfrm rot="0">
            <a:off x="1230314" y="1655102"/>
            <a:ext cx="15827372" cy="691964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E2C4B"/>
                </a:solidFill>
                <a:latin typeface="Muli"/>
              </a:rPr>
              <a:t>Mode </a:t>
            </a:r>
            <a:r>
              <a:rPr lang="en-US" sz="2799">
                <a:solidFill>
                  <a:srgbClr val="0E2C4B"/>
                </a:solidFill>
                <a:latin typeface="Muli Bold"/>
              </a:rPr>
              <a:t>DepthTextureMode.Depth</a:t>
            </a:r>
            <a:r>
              <a:rPr lang="en-US" sz="2799">
                <a:solidFill>
                  <a:srgbClr val="0E2C4B"/>
                </a:solidFill>
                <a:latin typeface="Muli"/>
              </a:rPr>
              <a:t> dalam Unity menghasilkan tekstur kedalaman berukuran layar. Tekstur ini dibangun menggunakan shader yang sama dengan rendering bayangan. Objek yang tidak mendukung rendering bayangan tidak akan muncul dalam tekstur kedalaman. Untuk mengatasi ini, shader dapat diarahkan ke shader lain yang mendukung bayangan atau menggunakan direktif addshadow dalam surface shaders. Hanya objek "opaque" yang memenuhi kriteria tertentu yang akan dirender dalam tekstur kedalaman.</a:t>
            </a:r>
          </a:p>
          <a:p>
            <a:pPr marL="604519" indent="-302260" lvl="1">
              <a:lnSpc>
                <a:spcPts val="3919"/>
              </a:lnSpc>
              <a:buFont typeface="Arial"/>
              <a:buChar char="•"/>
            </a:pPr>
            <a:r>
              <a:rPr lang="en-US" sz="2799">
                <a:solidFill>
                  <a:srgbClr val="0E2C4B"/>
                </a:solidFill>
                <a:latin typeface="Muli"/>
              </a:rPr>
              <a:t>Mode </a:t>
            </a:r>
            <a:r>
              <a:rPr lang="en-US" sz="2799">
                <a:solidFill>
                  <a:srgbClr val="0E2C4B"/>
                </a:solidFill>
                <a:latin typeface="Muli Bold"/>
              </a:rPr>
              <a:t>DepthTextureMode.DepthNormals</a:t>
            </a:r>
            <a:r>
              <a:rPr lang="en-US" sz="2799">
                <a:solidFill>
                  <a:srgbClr val="0E2C4B"/>
                </a:solidFill>
                <a:latin typeface="Muli"/>
              </a:rPr>
              <a:t> dalam Unity menghasilkan tekstur berukuran layar 32 bit (8 bit/channel), di mana normal dalam ruang pandang dikodekan ke dalam R&amp;G channel, dan kedalaman dikodekan ke dalam B&amp;A channel. Normals dikodekan menggunakan proyeksi stereografis, dan kedalaman adalah nilai 16 bit yang dikemas dalam dua kanal 8 bit.</a:t>
            </a:r>
          </a:p>
          <a:p>
            <a:pPr marL="604519" indent="-302260" lvl="1">
              <a:lnSpc>
                <a:spcPts val="3919"/>
              </a:lnSpc>
              <a:buFont typeface="Arial"/>
              <a:buChar char="•"/>
            </a:pPr>
            <a:r>
              <a:rPr lang="en-US" sz="2799">
                <a:solidFill>
                  <a:srgbClr val="0E2C4B"/>
                </a:solidFill>
                <a:latin typeface="Muli"/>
              </a:rPr>
              <a:t>Mode tekstur kedalaman </a:t>
            </a:r>
            <a:r>
              <a:rPr lang="en-US" sz="2799">
                <a:solidFill>
                  <a:srgbClr val="0E2C4B"/>
                </a:solidFill>
                <a:latin typeface="Muli Bold"/>
              </a:rPr>
              <a:t>DepthTextureMode.MotionVectors </a:t>
            </a:r>
            <a:r>
              <a:rPr lang="en-US" sz="2799">
                <a:solidFill>
                  <a:srgbClr val="0E2C4B"/>
                </a:solidFill>
                <a:latin typeface="Muli"/>
              </a:rPr>
              <a:t>dalam Unity menghasilkan tekstur RG16 berukuran layar (16 bit /channel), di mana gerakan piksel dalam ruang layar dikodekan ke dalam R&amp;G Channel. </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709446" y="697633"/>
            <a:ext cx="16904580" cy="8962680"/>
            <a:chOff x="0" y="0"/>
            <a:chExt cx="13523664" cy="7170144"/>
          </a:xfrm>
        </p:grpSpPr>
        <p:sp>
          <p:nvSpPr>
            <p:cNvPr name="Freeform 3" id="3"/>
            <p:cNvSpPr/>
            <p:nvPr/>
          </p:nvSpPr>
          <p:spPr>
            <a:xfrm flipH="false" flipV="false" rot="0">
              <a:off x="0" y="0"/>
              <a:ext cx="13523664" cy="7170144"/>
            </a:xfrm>
            <a:custGeom>
              <a:avLst/>
              <a:gdLst/>
              <a:ahLst/>
              <a:cxnLst/>
              <a:rect r="r" b="b" t="t" l="l"/>
              <a:pathLst>
                <a:path h="7170144" w="13523664">
                  <a:moveTo>
                    <a:pt x="13399204" y="7170144"/>
                  </a:moveTo>
                  <a:lnTo>
                    <a:pt x="124460" y="7170144"/>
                  </a:lnTo>
                  <a:cubicBezTo>
                    <a:pt x="55880" y="7170144"/>
                    <a:pt x="0" y="7114263"/>
                    <a:pt x="0" y="7045684"/>
                  </a:cubicBezTo>
                  <a:lnTo>
                    <a:pt x="0" y="124460"/>
                  </a:lnTo>
                  <a:cubicBezTo>
                    <a:pt x="0" y="55880"/>
                    <a:pt x="55880" y="0"/>
                    <a:pt x="124460" y="0"/>
                  </a:cubicBezTo>
                  <a:lnTo>
                    <a:pt x="13399204" y="0"/>
                  </a:lnTo>
                  <a:cubicBezTo>
                    <a:pt x="13467784" y="0"/>
                    <a:pt x="13523664" y="55880"/>
                    <a:pt x="13523664" y="124460"/>
                  </a:cubicBezTo>
                  <a:lnTo>
                    <a:pt x="13523664" y="7045684"/>
                  </a:lnTo>
                  <a:cubicBezTo>
                    <a:pt x="13523664" y="7114263"/>
                    <a:pt x="13467784" y="7170144"/>
                    <a:pt x="13399204" y="7170144"/>
                  </a:cubicBezTo>
                  <a:close/>
                </a:path>
              </a:pathLst>
            </a:custGeom>
            <a:solidFill>
              <a:srgbClr val="FFFFFF"/>
            </a:solidFill>
          </p:spPr>
        </p:sp>
      </p:grpSp>
      <p:sp>
        <p:nvSpPr>
          <p:cNvPr name="TextBox 4" id="4"/>
          <p:cNvSpPr txBox="true"/>
          <p:nvPr/>
        </p:nvSpPr>
        <p:spPr>
          <a:xfrm rot="0">
            <a:off x="4124179" y="1038225"/>
            <a:ext cx="10075114" cy="1019112"/>
          </a:xfrm>
          <a:prstGeom prst="rect">
            <a:avLst/>
          </a:prstGeom>
        </p:spPr>
        <p:txBody>
          <a:bodyPr anchor="t" rtlCol="false" tIns="0" lIns="0" bIns="0" rIns="0">
            <a:spAutoFit/>
          </a:bodyPr>
          <a:lstStyle/>
          <a:p>
            <a:pPr algn="ctr">
              <a:lnSpc>
                <a:spcPts val="8160"/>
              </a:lnSpc>
            </a:pPr>
            <a:r>
              <a:rPr lang="en-US" sz="6800">
                <a:solidFill>
                  <a:srgbClr val="0E2C4B"/>
                </a:solidFill>
                <a:latin typeface="Muli Ultra-Bold"/>
              </a:rPr>
              <a:t>Tips &amp; Tricks</a:t>
            </a:r>
          </a:p>
        </p:txBody>
      </p:sp>
      <p:sp>
        <p:nvSpPr>
          <p:cNvPr name="TextBox 5" id="5"/>
          <p:cNvSpPr txBox="true"/>
          <p:nvPr/>
        </p:nvSpPr>
        <p:spPr>
          <a:xfrm rot="0">
            <a:off x="1347961" y="2266214"/>
            <a:ext cx="15627551" cy="2081747"/>
          </a:xfrm>
          <a:prstGeom prst="rect">
            <a:avLst/>
          </a:prstGeom>
        </p:spPr>
        <p:txBody>
          <a:bodyPr anchor="t" rtlCol="false" tIns="0" lIns="0" bIns="0" rIns="0">
            <a:spAutoFit/>
          </a:bodyPr>
          <a:lstStyle/>
          <a:p>
            <a:pPr algn="ctr">
              <a:lnSpc>
                <a:spcPts val="3359"/>
              </a:lnSpc>
              <a:spcBef>
                <a:spcPct val="0"/>
              </a:spcBef>
            </a:pPr>
            <a:r>
              <a:rPr lang="en-US" sz="2400">
                <a:solidFill>
                  <a:srgbClr val="0E2C4B"/>
                </a:solidFill>
                <a:latin typeface="Muli"/>
              </a:rPr>
              <a:t>beberapa tips dan trik terkait penggunaan depth textures. Mematikan efek yang memerlukan depth texture mungkin tidak akan secara otomatis menghentikan rendering depth texture oleh kamera. Ketika mengimplementasikan shader atau efek gambar yang kompleks, selalu perhatikan perbedaan rendering antar platform, terutama saat menggunakan depth texture dalam efek gambar. Dan jika ada artefak dalam depth texture, pastikan shader yang menggunakannya tidak menulis ke Z buffer (gunakan ZWrite Off).</a:t>
            </a:r>
          </a:p>
        </p:txBody>
      </p:sp>
      <p:sp>
        <p:nvSpPr>
          <p:cNvPr name="AutoShape 6" id="6"/>
          <p:cNvSpPr/>
          <p:nvPr/>
        </p:nvSpPr>
        <p:spPr>
          <a:xfrm>
            <a:off x="9105900" y="4823392"/>
            <a:ext cx="19050" cy="4434826"/>
          </a:xfrm>
          <a:prstGeom prst="line">
            <a:avLst/>
          </a:prstGeom>
          <a:ln cap="flat" w="38100">
            <a:solidFill>
              <a:srgbClr val="000000"/>
            </a:solidFill>
            <a:prstDash val="solid"/>
            <a:headEnd type="none" len="sm" w="sm"/>
            <a:tailEnd type="none" len="sm" w="sm"/>
          </a:ln>
        </p:spPr>
      </p:sp>
      <p:sp>
        <p:nvSpPr>
          <p:cNvPr name="TextBox 7" id="7"/>
          <p:cNvSpPr txBox="true"/>
          <p:nvPr/>
        </p:nvSpPr>
        <p:spPr>
          <a:xfrm rot="0">
            <a:off x="2873285" y="4605554"/>
            <a:ext cx="4967053" cy="685758"/>
          </a:xfrm>
          <a:prstGeom prst="rect">
            <a:avLst/>
          </a:prstGeom>
        </p:spPr>
        <p:txBody>
          <a:bodyPr anchor="t" rtlCol="false" tIns="0" lIns="0" bIns="0" rIns="0">
            <a:spAutoFit/>
          </a:bodyPr>
          <a:lstStyle/>
          <a:p>
            <a:pPr algn="ctr">
              <a:lnSpc>
                <a:spcPts val="5400"/>
              </a:lnSpc>
            </a:pPr>
            <a:r>
              <a:rPr lang="en-US" sz="4500">
                <a:solidFill>
                  <a:srgbClr val="0E2C4B"/>
                </a:solidFill>
                <a:latin typeface="Muli Ultra-Bold"/>
              </a:rPr>
              <a:t>Shader Variables</a:t>
            </a:r>
          </a:p>
        </p:txBody>
      </p:sp>
      <p:sp>
        <p:nvSpPr>
          <p:cNvPr name="TextBox 8" id="8"/>
          <p:cNvSpPr txBox="true"/>
          <p:nvPr/>
        </p:nvSpPr>
        <p:spPr>
          <a:xfrm rot="0">
            <a:off x="10679895" y="4605554"/>
            <a:ext cx="5649234" cy="685758"/>
          </a:xfrm>
          <a:prstGeom prst="rect">
            <a:avLst/>
          </a:prstGeom>
        </p:spPr>
        <p:txBody>
          <a:bodyPr anchor="t" rtlCol="false" tIns="0" lIns="0" bIns="0" rIns="0">
            <a:spAutoFit/>
          </a:bodyPr>
          <a:lstStyle/>
          <a:p>
            <a:pPr algn="ctr">
              <a:lnSpc>
                <a:spcPts val="5400"/>
              </a:lnSpc>
            </a:pPr>
            <a:r>
              <a:rPr lang="en-US" sz="4500">
                <a:solidFill>
                  <a:srgbClr val="0E2C4B"/>
                </a:solidFill>
                <a:latin typeface="Muli Ultra-Bold"/>
              </a:rPr>
              <a:t>Under the Hood</a:t>
            </a:r>
          </a:p>
        </p:txBody>
      </p:sp>
      <p:sp>
        <p:nvSpPr>
          <p:cNvPr name="TextBox 9" id="9"/>
          <p:cNvSpPr txBox="true"/>
          <p:nvPr/>
        </p:nvSpPr>
        <p:spPr>
          <a:xfrm rot="0">
            <a:off x="1702687" y="5667375"/>
            <a:ext cx="7058708" cy="2081747"/>
          </a:xfrm>
          <a:prstGeom prst="rect">
            <a:avLst/>
          </a:prstGeom>
        </p:spPr>
        <p:txBody>
          <a:bodyPr anchor="t" rtlCol="false" tIns="0" lIns="0" bIns="0" rIns="0">
            <a:spAutoFit/>
          </a:bodyPr>
          <a:lstStyle/>
          <a:p>
            <a:pPr algn="ctr">
              <a:lnSpc>
                <a:spcPts val="3359"/>
              </a:lnSpc>
              <a:spcBef>
                <a:spcPct val="0"/>
              </a:spcBef>
            </a:pPr>
            <a:r>
              <a:rPr lang="en-US" sz="2400">
                <a:solidFill>
                  <a:srgbClr val="0E2C4B"/>
                </a:solidFill>
                <a:latin typeface="Muli"/>
              </a:rPr>
              <a:t>Dalam Unity, depth textures dapat diakses dalam shader sebagai properti shader global. Dengan mendeklarasikan sampler bernama _CameraDepthTexture, Anda dapat mengambil sampel dari tekstur kedalaman utama kamera. </a:t>
            </a:r>
          </a:p>
        </p:txBody>
      </p:sp>
      <p:sp>
        <p:nvSpPr>
          <p:cNvPr name="TextBox 10" id="10"/>
          <p:cNvSpPr txBox="true"/>
          <p:nvPr/>
        </p:nvSpPr>
        <p:spPr>
          <a:xfrm rot="0">
            <a:off x="9975158" y="5667375"/>
            <a:ext cx="7058708" cy="2919780"/>
          </a:xfrm>
          <a:prstGeom prst="rect">
            <a:avLst/>
          </a:prstGeom>
        </p:spPr>
        <p:txBody>
          <a:bodyPr anchor="t" rtlCol="false" tIns="0" lIns="0" bIns="0" rIns="0">
            <a:spAutoFit/>
          </a:bodyPr>
          <a:lstStyle/>
          <a:p>
            <a:pPr algn="ctr">
              <a:lnSpc>
                <a:spcPts val="3359"/>
              </a:lnSpc>
              <a:spcBef>
                <a:spcPct val="0"/>
              </a:spcBef>
            </a:pPr>
            <a:r>
              <a:rPr lang="en-US" sz="2400">
                <a:solidFill>
                  <a:srgbClr val="0E2C4B"/>
                </a:solidFill>
                <a:latin typeface="Muli"/>
              </a:rPr>
              <a:t> depth textures dapat diperoleh langsung dari depth buffer aktual atau dirender dalam pass terpisah, tergantung pada jalur rendering yang digunakan dan perangkat keras. Biasanya, saat menggunakan jalur rendering Deferred Shading, depth textures diperoleh secara "gratis" karena merupakan hasil dari rendering G-buffer.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85296" y="4651086"/>
            <a:ext cx="7513404" cy="971550"/>
          </a:xfrm>
          <a:prstGeom prst="rect">
            <a:avLst/>
          </a:prstGeom>
        </p:spPr>
        <p:txBody>
          <a:bodyPr anchor="t" rtlCol="false" tIns="0" lIns="0" bIns="0" rIns="0">
            <a:spAutoFit/>
          </a:bodyPr>
          <a:lstStyle/>
          <a:p>
            <a:pPr algn="ctr">
              <a:lnSpc>
                <a:spcPts val="7799"/>
              </a:lnSpc>
            </a:pPr>
            <a:r>
              <a:rPr lang="en-US" sz="6499">
                <a:solidFill>
                  <a:srgbClr val="0E2C4B"/>
                </a:solidFill>
                <a:latin typeface="Muli Ultra-Bold"/>
              </a:rPr>
              <a:t>CAMERA TRICKS</a:t>
            </a:r>
          </a:p>
        </p:txBody>
      </p:sp>
      <p:sp>
        <p:nvSpPr>
          <p:cNvPr name="TextBox 3" id="3"/>
          <p:cNvSpPr txBox="true"/>
          <p:nvPr/>
        </p:nvSpPr>
        <p:spPr>
          <a:xfrm rot="0">
            <a:off x="1122448" y="5699146"/>
            <a:ext cx="4019550" cy="363220"/>
          </a:xfrm>
          <a:prstGeom prst="rect">
            <a:avLst/>
          </a:prstGeom>
        </p:spPr>
        <p:txBody>
          <a:bodyPr anchor="t" rtlCol="false" tIns="0" lIns="0" bIns="0" rIns="0">
            <a:spAutoFit/>
          </a:bodyPr>
          <a:lstStyle/>
          <a:p>
            <a:pPr algn="ctr">
              <a:lnSpc>
                <a:spcPts val="3079"/>
              </a:lnSpc>
            </a:pPr>
            <a:r>
              <a:rPr lang="en-US" sz="2200">
                <a:solidFill>
                  <a:srgbClr val="FFFFFF"/>
                </a:solidFill>
                <a:latin typeface="Muli Ultra-Bold"/>
              </a:rPr>
              <a:t>ARTHUR SCHLESINGER</a:t>
            </a:r>
          </a:p>
        </p:txBody>
      </p:sp>
      <p:grpSp>
        <p:nvGrpSpPr>
          <p:cNvPr name="Group 4" id="4"/>
          <p:cNvGrpSpPr/>
          <p:nvPr/>
        </p:nvGrpSpPr>
        <p:grpSpPr>
          <a:xfrm rot="0">
            <a:off x="8653491" y="1369261"/>
            <a:ext cx="9184401" cy="7525674"/>
            <a:chOff x="0" y="0"/>
            <a:chExt cx="12245868" cy="10034232"/>
          </a:xfrm>
        </p:grpSpPr>
        <p:grpSp>
          <p:nvGrpSpPr>
            <p:cNvPr name="Group 5" id="5"/>
            <p:cNvGrpSpPr/>
            <p:nvPr/>
          </p:nvGrpSpPr>
          <p:grpSpPr>
            <a:xfrm rot="0">
              <a:off x="1504698" y="0"/>
              <a:ext cx="8816962" cy="881696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F9FD"/>
              </a:solidFill>
            </p:spPr>
          </p:sp>
        </p:grpSp>
        <p:sp>
          <p:nvSpPr>
            <p:cNvPr name="Freeform 7" id="7"/>
            <p:cNvSpPr/>
            <p:nvPr/>
          </p:nvSpPr>
          <p:spPr>
            <a:xfrm flipH="false" flipV="false" rot="0">
              <a:off x="5651397" y="7456135"/>
              <a:ext cx="6594470" cy="2288831"/>
            </a:xfrm>
            <a:custGeom>
              <a:avLst/>
              <a:gdLst/>
              <a:ahLst/>
              <a:cxnLst/>
              <a:rect r="r" b="b" t="t" l="l"/>
              <a:pathLst>
                <a:path h="2288831" w="6594470">
                  <a:moveTo>
                    <a:pt x="0" y="0"/>
                  </a:moveTo>
                  <a:lnTo>
                    <a:pt x="6594471" y="0"/>
                  </a:lnTo>
                  <a:lnTo>
                    <a:pt x="6594471" y="2288831"/>
                  </a:lnTo>
                  <a:lnTo>
                    <a:pt x="0" y="2288831"/>
                  </a:lnTo>
                  <a:lnTo>
                    <a:pt x="0" y="0"/>
                  </a:lnTo>
                  <a:close/>
                </a:path>
              </a:pathLst>
            </a:custGeom>
            <a:blipFill>
              <a:blip r:embed="rId2">
                <a:alphaModFix amt="18000"/>
              </a:blip>
              <a:stretch>
                <a:fillRect l="0" t="0" r="0" b="0"/>
              </a:stretch>
            </a:blipFill>
          </p:spPr>
        </p:sp>
        <p:sp>
          <p:nvSpPr>
            <p:cNvPr name="Freeform 8" id="8"/>
            <p:cNvSpPr/>
            <p:nvPr/>
          </p:nvSpPr>
          <p:spPr>
            <a:xfrm flipH="true" flipV="false" rot="0">
              <a:off x="0" y="8072726"/>
              <a:ext cx="5651397" cy="1961506"/>
            </a:xfrm>
            <a:custGeom>
              <a:avLst/>
              <a:gdLst/>
              <a:ahLst/>
              <a:cxnLst/>
              <a:rect r="r" b="b" t="t" l="l"/>
              <a:pathLst>
                <a:path h="1961506" w="5651397">
                  <a:moveTo>
                    <a:pt x="5651397" y="0"/>
                  </a:moveTo>
                  <a:lnTo>
                    <a:pt x="0" y="0"/>
                  </a:lnTo>
                  <a:lnTo>
                    <a:pt x="0" y="1961506"/>
                  </a:lnTo>
                  <a:lnTo>
                    <a:pt x="5651397" y="1961506"/>
                  </a:lnTo>
                  <a:lnTo>
                    <a:pt x="5651397" y="0"/>
                  </a:lnTo>
                  <a:close/>
                </a:path>
              </a:pathLst>
            </a:custGeom>
            <a:blipFill>
              <a:blip r:embed="rId2">
                <a:alphaModFix amt="18000"/>
              </a:blip>
              <a:stretch>
                <a:fillRect l="0" t="0" r="0" b="0"/>
              </a:stretch>
            </a:blipFill>
          </p:spPr>
        </p:sp>
      </p:grpSp>
      <p:sp>
        <p:nvSpPr>
          <p:cNvPr name="Freeform 9" id="9"/>
          <p:cNvSpPr/>
          <p:nvPr/>
        </p:nvSpPr>
        <p:spPr>
          <a:xfrm flipH="false" flipV="false" rot="0">
            <a:off x="11030682" y="2990879"/>
            <a:ext cx="6228618" cy="6142974"/>
          </a:xfrm>
          <a:custGeom>
            <a:avLst/>
            <a:gdLst/>
            <a:ahLst/>
            <a:cxnLst/>
            <a:rect r="r" b="b" t="t" l="l"/>
            <a:pathLst>
              <a:path h="6142974" w="6228618">
                <a:moveTo>
                  <a:pt x="0" y="0"/>
                </a:moveTo>
                <a:lnTo>
                  <a:pt x="6228618" y="0"/>
                </a:lnTo>
                <a:lnTo>
                  <a:pt x="6228618" y="6142974"/>
                </a:lnTo>
                <a:lnTo>
                  <a:pt x="0" y="6142974"/>
                </a:lnTo>
                <a:lnTo>
                  <a:pt x="0" y="0"/>
                </a:lnTo>
                <a:close/>
              </a:path>
            </a:pathLst>
          </a:custGeom>
          <a:blipFill>
            <a:blip r:embed="rId3"/>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1028700" y="2085975"/>
            <a:ext cx="16017692" cy="7686033"/>
            <a:chOff x="0" y="0"/>
            <a:chExt cx="8990018" cy="4313828"/>
          </a:xfrm>
        </p:grpSpPr>
        <p:sp>
          <p:nvSpPr>
            <p:cNvPr name="Freeform 3" id="3"/>
            <p:cNvSpPr/>
            <p:nvPr/>
          </p:nvSpPr>
          <p:spPr>
            <a:xfrm flipH="false" flipV="false" rot="0">
              <a:off x="0" y="0"/>
              <a:ext cx="8990018" cy="4313829"/>
            </a:xfrm>
            <a:custGeom>
              <a:avLst/>
              <a:gdLst/>
              <a:ahLst/>
              <a:cxnLst/>
              <a:rect r="r" b="b" t="t" l="l"/>
              <a:pathLst>
                <a:path h="4313829" w="8990018">
                  <a:moveTo>
                    <a:pt x="8865557" y="4313829"/>
                  </a:moveTo>
                  <a:lnTo>
                    <a:pt x="124460" y="4313829"/>
                  </a:lnTo>
                  <a:cubicBezTo>
                    <a:pt x="55880" y="4313829"/>
                    <a:pt x="0" y="4257949"/>
                    <a:pt x="0" y="4189368"/>
                  </a:cubicBezTo>
                  <a:lnTo>
                    <a:pt x="0" y="124460"/>
                  </a:lnTo>
                  <a:cubicBezTo>
                    <a:pt x="0" y="55880"/>
                    <a:pt x="55880" y="0"/>
                    <a:pt x="124460" y="0"/>
                  </a:cubicBezTo>
                  <a:lnTo>
                    <a:pt x="8865558" y="0"/>
                  </a:lnTo>
                  <a:cubicBezTo>
                    <a:pt x="8934138" y="0"/>
                    <a:pt x="8990018" y="55880"/>
                    <a:pt x="8990018" y="124460"/>
                  </a:cubicBezTo>
                  <a:lnTo>
                    <a:pt x="8990018" y="4189369"/>
                  </a:lnTo>
                  <a:cubicBezTo>
                    <a:pt x="8990018" y="4257949"/>
                    <a:pt x="8934138" y="4313829"/>
                    <a:pt x="8865558" y="4313829"/>
                  </a:cubicBezTo>
                  <a:close/>
                </a:path>
              </a:pathLst>
            </a:custGeom>
            <a:solidFill>
              <a:srgbClr val="FFFFFF"/>
            </a:solidFill>
          </p:spPr>
        </p:sp>
      </p:grpSp>
      <p:sp>
        <p:nvSpPr>
          <p:cNvPr name="Freeform 4" id="4"/>
          <p:cNvSpPr/>
          <p:nvPr/>
        </p:nvSpPr>
        <p:spPr>
          <a:xfrm flipH="false" flipV="false" rot="0">
            <a:off x="5064208" y="5143500"/>
            <a:ext cx="11497930" cy="4179346"/>
          </a:xfrm>
          <a:custGeom>
            <a:avLst/>
            <a:gdLst/>
            <a:ahLst/>
            <a:cxnLst/>
            <a:rect r="r" b="b" t="t" l="l"/>
            <a:pathLst>
              <a:path h="4179346" w="11497930">
                <a:moveTo>
                  <a:pt x="0" y="0"/>
                </a:moveTo>
                <a:lnTo>
                  <a:pt x="11497931" y="0"/>
                </a:lnTo>
                <a:lnTo>
                  <a:pt x="11497931" y="4179346"/>
                </a:lnTo>
                <a:lnTo>
                  <a:pt x="0" y="4179346"/>
                </a:lnTo>
                <a:lnTo>
                  <a:pt x="0" y="0"/>
                </a:lnTo>
                <a:close/>
              </a:path>
            </a:pathLst>
          </a:custGeom>
          <a:blipFill>
            <a:blip r:embed="rId2"/>
            <a:stretch>
              <a:fillRect l="0" t="0" r="0" b="0"/>
            </a:stretch>
          </a:blipFill>
        </p:spPr>
      </p:sp>
      <p:sp>
        <p:nvSpPr>
          <p:cNvPr name="TextBox 5" id="5"/>
          <p:cNvSpPr txBox="true"/>
          <p:nvPr/>
        </p:nvSpPr>
        <p:spPr>
          <a:xfrm rot="0">
            <a:off x="1028700" y="1028700"/>
            <a:ext cx="14816042" cy="1057275"/>
          </a:xfrm>
          <a:prstGeom prst="rect">
            <a:avLst/>
          </a:prstGeom>
        </p:spPr>
        <p:txBody>
          <a:bodyPr anchor="t" rtlCol="false" tIns="0" lIns="0" bIns="0" rIns="0">
            <a:spAutoFit/>
          </a:bodyPr>
          <a:lstStyle/>
          <a:p>
            <a:pPr>
              <a:lnSpc>
                <a:spcPts val="8400"/>
              </a:lnSpc>
            </a:pPr>
            <a:r>
              <a:rPr lang="en-US" sz="7000">
                <a:solidFill>
                  <a:srgbClr val="0E2C4B"/>
                </a:solidFill>
                <a:latin typeface="Muli Ultra-Bold"/>
              </a:rPr>
              <a:t>Understanding  the </a:t>
            </a:r>
            <a:r>
              <a:rPr lang="en-US" sz="7000">
                <a:solidFill>
                  <a:srgbClr val="F36825"/>
                </a:solidFill>
                <a:latin typeface="Muli Ultra-Bold"/>
              </a:rPr>
              <a:t>View Frustum</a:t>
            </a:r>
          </a:p>
        </p:txBody>
      </p:sp>
      <p:sp>
        <p:nvSpPr>
          <p:cNvPr name="TextBox 6" id="6"/>
          <p:cNvSpPr txBox="true"/>
          <p:nvPr/>
        </p:nvSpPr>
        <p:spPr>
          <a:xfrm rot="0">
            <a:off x="1510003" y="2774363"/>
            <a:ext cx="14136424" cy="2369137"/>
          </a:xfrm>
          <a:prstGeom prst="rect">
            <a:avLst/>
          </a:prstGeom>
        </p:spPr>
        <p:txBody>
          <a:bodyPr anchor="t" rtlCol="false" tIns="0" lIns="0" bIns="0" rIns="0">
            <a:spAutoFit/>
          </a:bodyPr>
          <a:lstStyle/>
          <a:p>
            <a:pPr>
              <a:lnSpc>
                <a:spcPts val="3817"/>
              </a:lnSpc>
            </a:pPr>
            <a:r>
              <a:rPr lang="en-US" sz="2726">
                <a:solidFill>
                  <a:srgbClr val="0E2C4B"/>
                </a:solidFill>
                <a:latin typeface="Muli"/>
              </a:rPr>
              <a:t>Kata frustum mengacu pada bentuk padat yang tampak seperti piramida dengan bagian atasnya terpotong sejajar dengan alasnya. Dalam konteks penggunaan kamera, frustum adalah bentuk wilayah yang dapat dilihat dan ditampilkan dengan kamera perspektif. Ada sebuah percobaan untuk membantu menjelaskan konsep frustum ini.</a:t>
            </a:r>
          </a:p>
          <a:p>
            <a:pPr>
              <a:lnSpc>
                <a:spcPts val="3817"/>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1028700" y="2085975"/>
            <a:ext cx="16017692" cy="7686033"/>
            <a:chOff x="0" y="0"/>
            <a:chExt cx="8990018" cy="4313828"/>
          </a:xfrm>
        </p:grpSpPr>
        <p:sp>
          <p:nvSpPr>
            <p:cNvPr name="Freeform 3" id="3"/>
            <p:cNvSpPr/>
            <p:nvPr/>
          </p:nvSpPr>
          <p:spPr>
            <a:xfrm flipH="false" flipV="false" rot="0">
              <a:off x="0" y="0"/>
              <a:ext cx="8990018" cy="4313829"/>
            </a:xfrm>
            <a:custGeom>
              <a:avLst/>
              <a:gdLst/>
              <a:ahLst/>
              <a:cxnLst/>
              <a:rect r="r" b="b" t="t" l="l"/>
              <a:pathLst>
                <a:path h="4313829" w="8990018">
                  <a:moveTo>
                    <a:pt x="8865557" y="4313829"/>
                  </a:moveTo>
                  <a:lnTo>
                    <a:pt x="124460" y="4313829"/>
                  </a:lnTo>
                  <a:cubicBezTo>
                    <a:pt x="55880" y="4313829"/>
                    <a:pt x="0" y="4257949"/>
                    <a:pt x="0" y="4189368"/>
                  </a:cubicBezTo>
                  <a:lnTo>
                    <a:pt x="0" y="124460"/>
                  </a:lnTo>
                  <a:cubicBezTo>
                    <a:pt x="0" y="55880"/>
                    <a:pt x="55880" y="0"/>
                    <a:pt x="124460" y="0"/>
                  </a:cubicBezTo>
                  <a:lnTo>
                    <a:pt x="8865558" y="0"/>
                  </a:lnTo>
                  <a:cubicBezTo>
                    <a:pt x="8934138" y="0"/>
                    <a:pt x="8990018" y="55880"/>
                    <a:pt x="8990018" y="124460"/>
                  </a:cubicBezTo>
                  <a:lnTo>
                    <a:pt x="8990018" y="4189369"/>
                  </a:lnTo>
                  <a:cubicBezTo>
                    <a:pt x="8990018" y="4257949"/>
                    <a:pt x="8934138" y="4313829"/>
                    <a:pt x="8865558" y="4313829"/>
                  </a:cubicBezTo>
                  <a:close/>
                </a:path>
              </a:pathLst>
            </a:custGeom>
            <a:solidFill>
              <a:srgbClr val="FFFFFF"/>
            </a:solidFill>
          </p:spPr>
        </p:sp>
      </p:grpSp>
      <p:grpSp>
        <p:nvGrpSpPr>
          <p:cNvPr name="Group 4" id="4"/>
          <p:cNvGrpSpPr/>
          <p:nvPr/>
        </p:nvGrpSpPr>
        <p:grpSpPr>
          <a:xfrm rot="0">
            <a:off x="15844742" y="8415214"/>
            <a:ext cx="1917567" cy="1686171"/>
            <a:chOff x="0" y="0"/>
            <a:chExt cx="2556756" cy="2248228"/>
          </a:xfrm>
        </p:grpSpPr>
        <p:sp>
          <p:nvSpPr>
            <p:cNvPr name="Freeform 5" id="5"/>
            <p:cNvSpPr/>
            <p:nvPr/>
          </p:nvSpPr>
          <p:spPr>
            <a:xfrm flipH="true" flipV="false" rot="0">
              <a:off x="0" y="1650242"/>
              <a:ext cx="1722890" cy="597986"/>
            </a:xfrm>
            <a:custGeom>
              <a:avLst/>
              <a:gdLst/>
              <a:ahLst/>
              <a:cxnLst/>
              <a:rect r="r" b="b" t="t" l="l"/>
              <a:pathLst>
                <a:path h="597986" w="1722890">
                  <a:moveTo>
                    <a:pt x="1722890" y="0"/>
                  </a:moveTo>
                  <a:lnTo>
                    <a:pt x="0" y="0"/>
                  </a:lnTo>
                  <a:lnTo>
                    <a:pt x="0" y="597986"/>
                  </a:lnTo>
                  <a:lnTo>
                    <a:pt x="1722890" y="597986"/>
                  </a:lnTo>
                  <a:lnTo>
                    <a:pt x="1722890" y="0"/>
                  </a:lnTo>
                  <a:close/>
                </a:path>
              </a:pathLst>
            </a:custGeom>
            <a:blipFill>
              <a:blip r:embed="rId2">
                <a:alphaModFix amt="51000"/>
              </a:blip>
              <a:stretch>
                <a:fillRect l="0" t="0" r="0" b="0"/>
              </a:stretch>
            </a:blipFill>
          </p:spPr>
        </p:sp>
        <p:sp>
          <p:nvSpPr>
            <p:cNvPr name="Freeform 6" id="6"/>
            <p:cNvSpPr/>
            <p:nvPr/>
          </p:nvSpPr>
          <p:spPr>
            <a:xfrm flipH="false" flipV="false" rot="0">
              <a:off x="444035" y="0"/>
              <a:ext cx="2112722" cy="2120664"/>
            </a:xfrm>
            <a:custGeom>
              <a:avLst/>
              <a:gdLst/>
              <a:ahLst/>
              <a:cxnLst/>
              <a:rect r="r" b="b" t="t" l="l"/>
              <a:pathLst>
                <a:path h="2120664" w="2112722">
                  <a:moveTo>
                    <a:pt x="0" y="0"/>
                  </a:moveTo>
                  <a:lnTo>
                    <a:pt x="2112721" y="0"/>
                  </a:lnTo>
                  <a:lnTo>
                    <a:pt x="2112721" y="2120664"/>
                  </a:lnTo>
                  <a:lnTo>
                    <a:pt x="0" y="2120664"/>
                  </a:lnTo>
                  <a:lnTo>
                    <a:pt x="0" y="0"/>
                  </a:lnTo>
                  <a:close/>
                </a:path>
              </a:pathLst>
            </a:custGeom>
            <a:blipFill>
              <a:blip r:embed="rId3"/>
              <a:stretch>
                <a:fillRect l="0" t="0" r="0" b="0"/>
              </a:stretch>
            </a:blipFill>
          </p:spPr>
        </p:sp>
      </p:grpSp>
      <p:sp>
        <p:nvSpPr>
          <p:cNvPr name="TextBox 7" id="7"/>
          <p:cNvSpPr txBox="true"/>
          <p:nvPr/>
        </p:nvSpPr>
        <p:spPr>
          <a:xfrm rot="0">
            <a:off x="1028700" y="1028700"/>
            <a:ext cx="14816042" cy="1057275"/>
          </a:xfrm>
          <a:prstGeom prst="rect">
            <a:avLst/>
          </a:prstGeom>
        </p:spPr>
        <p:txBody>
          <a:bodyPr anchor="t" rtlCol="false" tIns="0" lIns="0" bIns="0" rIns="0">
            <a:spAutoFit/>
          </a:bodyPr>
          <a:lstStyle/>
          <a:p>
            <a:pPr>
              <a:lnSpc>
                <a:spcPts val="8400"/>
              </a:lnSpc>
            </a:pPr>
            <a:r>
              <a:rPr lang="en-US" sz="7000">
                <a:solidFill>
                  <a:srgbClr val="0E2C4B"/>
                </a:solidFill>
                <a:latin typeface="Muli Ultra-Bold"/>
              </a:rPr>
              <a:t>Understanding  the </a:t>
            </a:r>
            <a:r>
              <a:rPr lang="en-US" sz="7000">
                <a:solidFill>
                  <a:srgbClr val="F36825"/>
                </a:solidFill>
                <a:latin typeface="Muli Ultra-Bold"/>
              </a:rPr>
              <a:t>View Frustum</a:t>
            </a:r>
          </a:p>
        </p:txBody>
      </p:sp>
      <p:sp>
        <p:nvSpPr>
          <p:cNvPr name="TextBox 8" id="8"/>
          <p:cNvSpPr txBox="true"/>
          <p:nvPr/>
        </p:nvSpPr>
        <p:spPr>
          <a:xfrm rot="0">
            <a:off x="2221217" y="2635031"/>
            <a:ext cx="13623525" cy="6623269"/>
          </a:xfrm>
          <a:prstGeom prst="rect">
            <a:avLst/>
          </a:prstGeom>
        </p:spPr>
        <p:txBody>
          <a:bodyPr anchor="t" rtlCol="false" tIns="0" lIns="0" bIns="0" rIns="0">
            <a:spAutoFit/>
          </a:bodyPr>
          <a:lstStyle/>
          <a:p>
            <a:pPr algn="just">
              <a:lnSpc>
                <a:spcPts val="4097"/>
              </a:lnSpc>
            </a:pPr>
            <a:r>
              <a:rPr lang="en-US" sz="2926">
                <a:solidFill>
                  <a:srgbClr val="0E2C4B"/>
                </a:solidFill>
                <a:latin typeface="Muli"/>
              </a:rPr>
              <a:t>Makna dari percobaan ini adalah bahwa setiap titik dalam gambar kamera sebenarnya berhubungan dengan sebuah garis di ruang objek dan hanya satu titik di sepanjang garis tersebut yang terlihat dalam gambar tersebut. Segala sesuatu di balik posisi garis itu dikaburkan.</a:t>
            </a:r>
          </a:p>
          <a:p>
            <a:pPr algn="just">
              <a:lnSpc>
                <a:spcPts val="4097"/>
              </a:lnSpc>
            </a:pPr>
          </a:p>
          <a:p>
            <a:pPr algn="just">
              <a:lnSpc>
                <a:spcPts val="4097"/>
              </a:lnSpc>
            </a:pPr>
            <a:r>
              <a:rPr lang="en-US" sz="2926">
                <a:solidFill>
                  <a:srgbClr val="0E2C4B"/>
                </a:solidFill>
                <a:latin typeface="Muli"/>
              </a:rPr>
              <a:t>Tepi luar gambar ditentukan oleh garis divergen yang sesuai dengan sudut gambar. Jika garis-garis tersebut ditelusuri ke belakang menuju kamera, semuanya pada akhirnya akan bertemu pada satu titik. Di Unity, titik ini terletak tepat pada posisi transformasi kamera dan dikenal sebagai pusat perspektif. Sudut yang dibentuk oleh garis-garis yang menyatu dari bagian tengah atas dan bawah layar pada pusat perspektif disebut bidang pandang (sering disingkat FOV).</a:t>
            </a:r>
          </a:p>
          <a:p>
            <a:pPr>
              <a:lnSpc>
                <a:spcPts val="3817"/>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1028700" y="2085975"/>
            <a:ext cx="16017692" cy="7686033"/>
            <a:chOff x="0" y="0"/>
            <a:chExt cx="8990018" cy="4313828"/>
          </a:xfrm>
        </p:grpSpPr>
        <p:sp>
          <p:nvSpPr>
            <p:cNvPr name="Freeform 3" id="3"/>
            <p:cNvSpPr/>
            <p:nvPr/>
          </p:nvSpPr>
          <p:spPr>
            <a:xfrm flipH="false" flipV="false" rot="0">
              <a:off x="0" y="0"/>
              <a:ext cx="8990018" cy="4313829"/>
            </a:xfrm>
            <a:custGeom>
              <a:avLst/>
              <a:gdLst/>
              <a:ahLst/>
              <a:cxnLst/>
              <a:rect r="r" b="b" t="t" l="l"/>
              <a:pathLst>
                <a:path h="4313829" w="8990018">
                  <a:moveTo>
                    <a:pt x="8865557" y="4313829"/>
                  </a:moveTo>
                  <a:lnTo>
                    <a:pt x="124460" y="4313829"/>
                  </a:lnTo>
                  <a:cubicBezTo>
                    <a:pt x="55880" y="4313829"/>
                    <a:pt x="0" y="4257949"/>
                    <a:pt x="0" y="4189368"/>
                  </a:cubicBezTo>
                  <a:lnTo>
                    <a:pt x="0" y="124460"/>
                  </a:lnTo>
                  <a:cubicBezTo>
                    <a:pt x="0" y="55880"/>
                    <a:pt x="55880" y="0"/>
                    <a:pt x="124460" y="0"/>
                  </a:cubicBezTo>
                  <a:lnTo>
                    <a:pt x="8865558" y="0"/>
                  </a:lnTo>
                  <a:cubicBezTo>
                    <a:pt x="8934138" y="0"/>
                    <a:pt x="8990018" y="55880"/>
                    <a:pt x="8990018" y="124460"/>
                  </a:cubicBezTo>
                  <a:lnTo>
                    <a:pt x="8990018" y="4189369"/>
                  </a:lnTo>
                  <a:cubicBezTo>
                    <a:pt x="8990018" y="4257949"/>
                    <a:pt x="8934138" y="4313829"/>
                    <a:pt x="8865558" y="4313829"/>
                  </a:cubicBezTo>
                  <a:close/>
                </a:path>
              </a:pathLst>
            </a:custGeom>
            <a:solidFill>
              <a:srgbClr val="FFFFFF"/>
            </a:solidFill>
          </p:spPr>
        </p:sp>
      </p:grpSp>
      <p:sp>
        <p:nvSpPr>
          <p:cNvPr name="Freeform 4" id="4"/>
          <p:cNvSpPr/>
          <p:nvPr/>
        </p:nvSpPr>
        <p:spPr>
          <a:xfrm flipH="false" flipV="false" rot="0">
            <a:off x="3046791" y="2086686"/>
            <a:ext cx="10779860" cy="6113628"/>
          </a:xfrm>
          <a:custGeom>
            <a:avLst/>
            <a:gdLst/>
            <a:ahLst/>
            <a:cxnLst/>
            <a:rect r="r" b="b" t="t" l="l"/>
            <a:pathLst>
              <a:path h="6113628" w="10779860">
                <a:moveTo>
                  <a:pt x="0" y="0"/>
                </a:moveTo>
                <a:lnTo>
                  <a:pt x="10779860" y="0"/>
                </a:lnTo>
                <a:lnTo>
                  <a:pt x="10779860" y="6113628"/>
                </a:lnTo>
                <a:lnTo>
                  <a:pt x="0" y="6113628"/>
                </a:lnTo>
                <a:lnTo>
                  <a:pt x="0" y="0"/>
                </a:lnTo>
                <a:close/>
              </a:path>
            </a:pathLst>
          </a:custGeom>
          <a:blipFill>
            <a:blip r:embed="rId2"/>
            <a:stretch>
              <a:fillRect l="0" t="0" r="0" b="0"/>
            </a:stretch>
          </a:blipFill>
        </p:spPr>
      </p:sp>
      <p:sp>
        <p:nvSpPr>
          <p:cNvPr name="TextBox 5" id="5"/>
          <p:cNvSpPr txBox="true"/>
          <p:nvPr/>
        </p:nvSpPr>
        <p:spPr>
          <a:xfrm rot="0">
            <a:off x="1028700" y="1028700"/>
            <a:ext cx="14816042" cy="1057275"/>
          </a:xfrm>
          <a:prstGeom prst="rect">
            <a:avLst/>
          </a:prstGeom>
        </p:spPr>
        <p:txBody>
          <a:bodyPr anchor="t" rtlCol="false" tIns="0" lIns="0" bIns="0" rIns="0">
            <a:spAutoFit/>
          </a:bodyPr>
          <a:lstStyle/>
          <a:p>
            <a:pPr>
              <a:lnSpc>
                <a:spcPts val="8400"/>
              </a:lnSpc>
            </a:pPr>
            <a:r>
              <a:rPr lang="en-US" sz="7000">
                <a:solidFill>
                  <a:srgbClr val="0E2C4B"/>
                </a:solidFill>
                <a:latin typeface="Muli Ultra-Bold"/>
              </a:rPr>
              <a:t>Understanding  the </a:t>
            </a:r>
            <a:r>
              <a:rPr lang="en-US" sz="7000">
                <a:solidFill>
                  <a:srgbClr val="F36825"/>
                </a:solidFill>
                <a:latin typeface="Muli Ultra-Bold"/>
              </a:rPr>
              <a:t>View Frustum</a:t>
            </a:r>
          </a:p>
        </p:txBody>
      </p:sp>
      <p:sp>
        <p:nvSpPr>
          <p:cNvPr name="TextBox 6" id="6"/>
          <p:cNvSpPr txBox="true"/>
          <p:nvPr/>
        </p:nvSpPr>
        <p:spPr>
          <a:xfrm rot="0">
            <a:off x="1658989" y="8521407"/>
            <a:ext cx="14757114" cy="940387"/>
          </a:xfrm>
          <a:prstGeom prst="rect">
            <a:avLst/>
          </a:prstGeom>
        </p:spPr>
        <p:txBody>
          <a:bodyPr anchor="t" rtlCol="false" tIns="0" lIns="0" bIns="0" rIns="0">
            <a:spAutoFit/>
          </a:bodyPr>
          <a:lstStyle/>
          <a:p>
            <a:pPr algn="ctr">
              <a:lnSpc>
                <a:spcPts val="3817"/>
              </a:lnSpc>
            </a:pPr>
            <a:r>
              <a:rPr lang="en-US" sz="2726">
                <a:solidFill>
                  <a:srgbClr val="0E2C4B"/>
                </a:solidFill>
                <a:latin typeface="Muli"/>
              </a:rPr>
              <a:t>Garis sudut yang menyimpang pada gambar bersama dengan dua bidang kliping menentukan piramida terpotong - tampilan frustum.</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sp>
        <p:nvSpPr>
          <p:cNvPr name="TextBox 2" id="2"/>
          <p:cNvSpPr txBox="true"/>
          <p:nvPr/>
        </p:nvSpPr>
        <p:spPr>
          <a:xfrm rot="0">
            <a:off x="3436316" y="408919"/>
            <a:ext cx="13822984" cy="2104983"/>
          </a:xfrm>
          <a:prstGeom prst="rect">
            <a:avLst/>
          </a:prstGeom>
        </p:spPr>
        <p:txBody>
          <a:bodyPr anchor="t" rtlCol="false" tIns="0" lIns="0" bIns="0" rIns="0">
            <a:spAutoFit/>
          </a:bodyPr>
          <a:lstStyle/>
          <a:p>
            <a:pPr algn="r">
              <a:lnSpc>
                <a:spcPts val="8399"/>
              </a:lnSpc>
            </a:pPr>
            <a:r>
              <a:rPr lang="en-US" sz="6999">
                <a:solidFill>
                  <a:srgbClr val="0E2C4B"/>
                </a:solidFill>
                <a:latin typeface="Muli Bold"/>
              </a:rPr>
              <a:t>The far clipping plane and </a:t>
            </a:r>
            <a:r>
              <a:rPr lang="en-US" sz="6999">
                <a:solidFill>
                  <a:srgbClr val="F36825"/>
                </a:solidFill>
                <a:latin typeface="Muli Bold"/>
              </a:rPr>
              <a:t>floating point math</a:t>
            </a:r>
          </a:p>
        </p:txBody>
      </p:sp>
      <p:sp>
        <p:nvSpPr>
          <p:cNvPr name="TextBox 3" id="3"/>
          <p:cNvSpPr txBox="true"/>
          <p:nvPr/>
        </p:nvSpPr>
        <p:spPr>
          <a:xfrm rot="0">
            <a:off x="1869145" y="3523594"/>
            <a:ext cx="15390155" cy="6257925"/>
          </a:xfrm>
          <a:prstGeom prst="rect">
            <a:avLst/>
          </a:prstGeom>
        </p:spPr>
        <p:txBody>
          <a:bodyPr anchor="t" rtlCol="false" tIns="0" lIns="0" bIns="0" rIns="0">
            <a:spAutoFit/>
          </a:bodyPr>
          <a:lstStyle/>
          <a:p>
            <a:pPr algn="just">
              <a:lnSpc>
                <a:spcPts val="4199"/>
              </a:lnSpc>
            </a:pPr>
            <a:r>
              <a:rPr lang="en-US" sz="2999">
                <a:solidFill>
                  <a:srgbClr val="0E2C4B"/>
                </a:solidFill>
                <a:latin typeface="Muli"/>
              </a:rPr>
              <a:t>Objek, lampu, dan bayangan bisa saja berkedip jika berada jauh dari kamera. Kedipan terjadi karena jarak terlalu jauh untuk menghitung posisi secara tepat dengan perhitungan floating point. Di setiap frame, objek, cahaya, atau bayangan berada pada posisi yang sedikit berbeda, sehingga bergerak masuk dan keluar dari pandangan frustum.</a:t>
            </a:r>
          </a:p>
          <a:p>
            <a:pPr algn="just">
              <a:lnSpc>
                <a:spcPts val="4199"/>
              </a:lnSpc>
            </a:pPr>
          </a:p>
          <a:p>
            <a:pPr algn="just">
              <a:lnSpc>
                <a:spcPts val="4199"/>
              </a:lnSpc>
            </a:pPr>
            <a:r>
              <a:rPr lang="en-US" sz="2999">
                <a:solidFill>
                  <a:srgbClr val="0E2C4B"/>
                </a:solidFill>
                <a:latin typeface="Muli"/>
              </a:rPr>
              <a:t>Cara untuk mem</a:t>
            </a:r>
            <a:r>
              <a:rPr lang="en-US" sz="2999">
                <a:solidFill>
                  <a:srgbClr val="0E2C4B"/>
                </a:solidFill>
                <a:latin typeface="Muli"/>
              </a:rPr>
              <a:t>inimalkan kedipan menggunakan salah satu pendekatan berikut:</a:t>
            </a:r>
          </a:p>
          <a:p>
            <a:pPr algn="just" marL="647697" indent="-323848" lvl="1">
              <a:lnSpc>
                <a:spcPts val="4199"/>
              </a:lnSpc>
              <a:buFont typeface="Arial"/>
              <a:buChar char="•"/>
            </a:pPr>
            <a:r>
              <a:rPr lang="en-US" sz="2999">
                <a:solidFill>
                  <a:srgbClr val="0E2C4B"/>
                </a:solidFill>
                <a:latin typeface="Muli"/>
              </a:rPr>
              <a:t>Kurangi jarak bidang kliping jauh (far clipping plane) di komponen kamera untuk menghindari jarak objek menjadi terlalu besar untuk perhitungan yang presisi.</a:t>
            </a:r>
          </a:p>
          <a:p>
            <a:pPr algn="just" marL="647697" indent="-323848" lvl="1">
              <a:lnSpc>
                <a:spcPts val="4199"/>
              </a:lnSpc>
              <a:buFont typeface="Arial"/>
              <a:buChar char="•"/>
            </a:pPr>
            <a:r>
              <a:rPr lang="en-US" sz="2999">
                <a:solidFill>
                  <a:srgbClr val="0E2C4B"/>
                </a:solidFill>
                <a:latin typeface="Muli"/>
              </a:rPr>
              <a:t>Buat semuan hal dalam ruang adegan menjadi  lebih kecil, untuk mengurangi jarak di seluruh pemandangan kamera.</a:t>
            </a:r>
          </a:p>
          <a:p>
            <a:pPr algn="just">
              <a:lnSpc>
                <a:spcPts val="4199"/>
              </a:lnSpc>
            </a:pPr>
          </a:p>
        </p:txBody>
      </p:sp>
      <p:sp>
        <p:nvSpPr>
          <p:cNvPr name="Freeform 4" id="4"/>
          <p:cNvSpPr/>
          <p:nvPr/>
        </p:nvSpPr>
        <p:spPr>
          <a:xfrm flipH="false" flipV="false" rot="0">
            <a:off x="1212933" y="1536739"/>
            <a:ext cx="2223383" cy="771699"/>
          </a:xfrm>
          <a:custGeom>
            <a:avLst/>
            <a:gdLst/>
            <a:ahLst/>
            <a:cxnLst/>
            <a:rect r="r" b="b" t="t" l="l"/>
            <a:pathLst>
              <a:path h="771699" w="2223383">
                <a:moveTo>
                  <a:pt x="0" y="0"/>
                </a:moveTo>
                <a:lnTo>
                  <a:pt x="2223383" y="0"/>
                </a:lnTo>
                <a:lnTo>
                  <a:pt x="2223383" y="771700"/>
                </a:lnTo>
                <a:lnTo>
                  <a:pt x="0" y="771700"/>
                </a:lnTo>
                <a:lnTo>
                  <a:pt x="0" y="0"/>
                </a:lnTo>
                <a:close/>
              </a:path>
            </a:pathLst>
          </a:custGeom>
          <a:blipFill>
            <a:blip r:embed="rId2">
              <a:alphaModFix amt="21999"/>
            </a:blip>
            <a:stretch>
              <a:fillRect l="0" t="0" r="0" b="0"/>
            </a:stretch>
          </a:blipFill>
        </p:spPr>
      </p:sp>
      <p:sp>
        <p:nvSpPr>
          <p:cNvPr name="Freeform 5" id="5"/>
          <p:cNvSpPr/>
          <p:nvPr/>
        </p:nvSpPr>
        <p:spPr>
          <a:xfrm flipH="true" flipV="false" rot="0">
            <a:off x="1212933" y="1028700"/>
            <a:ext cx="2066795" cy="893889"/>
          </a:xfrm>
          <a:custGeom>
            <a:avLst/>
            <a:gdLst/>
            <a:ahLst/>
            <a:cxnLst/>
            <a:rect r="r" b="b" t="t" l="l"/>
            <a:pathLst>
              <a:path h="893889" w="2066795">
                <a:moveTo>
                  <a:pt x="2066796" y="0"/>
                </a:moveTo>
                <a:lnTo>
                  <a:pt x="0" y="0"/>
                </a:lnTo>
                <a:lnTo>
                  <a:pt x="0" y="893889"/>
                </a:lnTo>
                <a:lnTo>
                  <a:pt x="2066796" y="893889"/>
                </a:lnTo>
                <a:lnTo>
                  <a:pt x="2066796" y="0"/>
                </a:lnTo>
                <a:close/>
              </a:path>
            </a:pathLst>
          </a:custGeom>
          <a:blipFill>
            <a:blip r:embed="rId3"/>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5754489" y="236488"/>
            <a:ext cx="12203840" cy="9814023"/>
            <a:chOff x="0" y="0"/>
            <a:chExt cx="9763071" cy="7851218"/>
          </a:xfrm>
        </p:grpSpPr>
        <p:sp>
          <p:nvSpPr>
            <p:cNvPr name="Freeform 3" id="3"/>
            <p:cNvSpPr/>
            <p:nvPr/>
          </p:nvSpPr>
          <p:spPr>
            <a:xfrm flipH="false" flipV="false" rot="0">
              <a:off x="0" y="0"/>
              <a:ext cx="9763072" cy="7851218"/>
            </a:xfrm>
            <a:custGeom>
              <a:avLst/>
              <a:gdLst/>
              <a:ahLst/>
              <a:cxnLst/>
              <a:rect r="r" b="b" t="t" l="l"/>
              <a:pathLst>
                <a:path h="7851218" w="9763072">
                  <a:moveTo>
                    <a:pt x="9638612" y="7851218"/>
                  </a:moveTo>
                  <a:lnTo>
                    <a:pt x="124460" y="7851218"/>
                  </a:lnTo>
                  <a:cubicBezTo>
                    <a:pt x="55880" y="7851218"/>
                    <a:pt x="0" y="7795338"/>
                    <a:pt x="0" y="7726759"/>
                  </a:cubicBezTo>
                  <a:lnTo>
                    <a:pt x="0" y="124460"/>
                  </a:lnTo>
                  <a:cubicBezTo>
                    <a:pt x="0" y="55880"/>
                    <a:pt x="55880" y="0"/>
                    <a:pt x="124460" y="0"/>
                  </a:cubicBezTo>
                  <a:lnTo>
                    <a:pt x="9638612" y="0"/>
                  </a:lnTo>
                  <a:cubicBezTo>
                    <a:pt x="9707191" y="0"/>
                    <a:pt x="9763072" y="55880"/>
                    <a:pt x="9763072" y="124460"/>
                  </a:cubicBezTo>
                  <a:lnTo>
                    <a:pt x="9763072" y="7726759"/>
                  </a:lnTo>
                  <a:cubicBezTo>
                    <a:pt x="9763072" y="7795338"/>
                    <a:pt x="9707191" y="7851218"/>
                    <a:pt x="9638612" y="7851218"/>
                  </a:cubicBezTo>
                  <a:close/>
                </a:path>
              </a:pathLst>
            </a:custGeom>
            <a:solidFill>
              <a:srgbClr val="FFFFFF"/>
            </a:solidFill>
          </p:spPr>
        </p:sp>
      </p:grpSp>
      <p:grpSp>
        <p:nvGrpSpPr>
          <p:cNvPr name="Group 4" id="4"/>
          <p:cNvGrpSpPr/>
          <p:nvPr/>
        </p:nvGrpSpPr>
        <p:grpSpPr>
          <a:xfrm rot="0">
            <a:off x="16433800" y="8432800"/>
            <a:ext cx="825500" cy="825500"/>
            <a:chOff x="0" y="0"/>
            <a:chExt cx="1100667" cy="1100667"/>
          </a:xfrm>
        </p:grpSpPr>
        <p:grpSp>
          <p:nvGrpSpPr>
            <p:cNvPr name="Group 5" id="5"/>
            <p:cNvGrpSpPr/>
            <p:nvPr/>
          </p:nvGrpSpPr>
          <p:grpSpPr>
            <a:xfrm rot="0">
              <a:off x="0" y="0"/>
              <a:ext cx="1100667" cy="1100667"/>
              <a:chOff x="0" y="0"/>
              <a:chExt cx="660400" cy="660400"/>
            </a:xfrm>
          </p:grpSpPr>
          <p:sp>
            <p:nvSpPr>
              <p:cNvPr name="Freeform 6" id="6"/>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7" id="7"/>
            <p:cNvGrpSpPr/>
            <p:nvPr/>
          </p:nvGrpSpPr>
          <p:grpSpPr>
            <a:xfrm rot="-5400000">
              <a:off x="436385" y="452780"/>
              <a:ext cx="290178" cy="195107"/>
              <a:chOff x="0" y="0"/>
              <a:chExt cx="1930400" cy="1297940"/>
            </a:xfrm>
          </p:grpSpPr>
          <p:sp>
            <p:nvSpPr>
              <p:cNvPr name="Freeform 8" id="8"/>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TextBox 9" id="9"/>
          <p:cNvSpPr txBox="true"/>
          <p:nvPr/>
        </p:nvSpPr>
        <p:spPr>
          <a:xfrm rot="0">
            <a:off x="641836" y="2666082"/>
            <a:ext cx="5469561" cy="4790574"/>
          </a:xfrm>
          <a:prstGeom prst="rect">
            <a:avLst/>
          </a:prstGeom>
        </p:spPr>
        <p:txBody>
          <a:bodyPr anchor="t" rtlCol="false" tIns="0" lIns="0" bIns="0" rIns="0">
            <a:spAutoFit/>
          </a:bodyPr>
          <a:lstStyle/>
          <a:p>
            <a:pPr>
              <a:lnSpc>
                <a:spcPts val="6360"/>
              </a:lnSpc>
            </a:pPr>
            <a:r>
              <a:rPr lang="en-US" sz="5300">
                <a:solidFill>
                  <a:srgbClr val="0E2C4B"/>
                </a:solidFill>
                <a:latin typeface="Muli Ultra-Bold"/>
              </a:rPr>
              <a:t>The Size of the Frustum at</a:t>
            </a:r>
            <a:r>
              <a:rPr lang="en-US" sz="5300">
                <a:solidFill>
                  <a:srgbClr val="F36825"/>
                </a:solidFill>
                <a:latin typeface="Muli Ultra-Bold"/>
              </a:rPr>
              <a:t> a Given Distance from the Camera</a:t>
            </a:r>
          </a:p>
          <a:p>
            <a:pPr>
              <a:lnSpc>
                <a:spcPts val="6360"/>
              </a:lnSpc>
            </a:pPr>
          </a:p>
        </p:txBody>
      </p:sp>
      <p:sp>
        <p:nvSpPr>
          <p:cNvPr name="TextBox 10" id="10"/>
          <p:cNvSpPr txBox="true"/>
          <p:nvPr/>
        </p:nvSpPr>
        <p:spPr>
          <a:xfrm rot="0">
            <a:off x="6881639" y="2613632"/>
            <a:ext cx="9949538" cy="4885949"/>
          </a:xfrm>
          <a:prstGeom prst="rect">
            <a:avLst/>
          </a:prstGeom>
        </p:spPr>
        <p:txBody>
          <a:bodyPr anchor="t" rtlCol="false" tIns="0" lIns="0" bIns="0" rIns="0">
            <a:spAutoFit/>
          </a:bodyPr>
          <a:lstStyle/>
          <a:p>
            <a:pPr algn="just">
              <a:lnSpc>
                <a:spcPts val="4319"/>
              </a:lnSpc>
            </a:pPr>
            <a:r>
              <a:rPr lang="en-US" sz="3599">
                <a:solidFill>
                  <a:srgbClr val="0E2C4B"/>
                </a:solidFill>
                <a:latin typeface="Muli"/>
              </a:rPr>
              <a:t>Penampang tampilan pada jarak tertentu dari kamera mendefinisikan ukuran persegi panjang frame yang membingkai area yang terlihat di jarak tersebut. Pada kondisi khusus, seperti menjaga sebuah objek tetap terlihat di kamera dengan baik, rasanya penting untuk mengetahui ukuran frame atau frustum kamera pada jarak tertentu. </a:t>
            </a:r>
          </a:p>
          <a:p>
            <a:pPr algn="just">
              <a:lnSpc>
                <a:spcPts val="4319"/>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sp>
        <p:nvSpPr>
          <p:cNvPr name="Freeform 2" id="2"/>
          <p:cNvSpPr/>
          <p:nvPr/>
        </p:nvSpPr>
        <p:spPr>
          <a:xfrm flipH="false" flipV="false" rot="0">
            <a:off x="715823" y="1746771"/>
            <a:ext cx="16856355" cy="978014"/>
          </a:xfrm>
          <a:custGeom>
            <a:avLst/>
            <a:gdLst/>
            <a:ahLst/>
            <a:cxnLst/>
            <a:rect r="r" b="b" t="t" l="l"/>
            <a:pathLst>
              <a:path h="978014" w="16856355">
                <a:moveTo>
                  <a:pt x="0" y="0"/>
                </a:moveTo>
                <a:lnTo>
                  <a:pt x="16856354" y="0"/>
                </a:lnTo>
                <a:lnTo>
                  <a:pt x="16856354" y="978014"/>
                </a:lnTo>
                <a:lnTo>
                  <a:pt x="0" y="978014"/>
                </a:lnTo>
                <a:lnTo>
                  <a:pt x="0" y="0"/>
                </a:lnTo>
                <a:close/>
              </a:path>
            </a:pathLst>
          </a:custGeom>
          <a:blipFill>
            <a:blip r:embed="rId2"/>
            <a:stretch>
              <a:fillRect l="0" t="0" r="0" b="0"/>
            </a:stretch>
          </a:blipFill>
        </p:spPr>
      </p:sp>
      <p:sp>
        <p:nvSpPr>
          <p:cNvPr name="Freeform 3" id="3"/>
          <p:cNvSpPr/>
          <p:nvPr/>
        </p:nvSpPr>
        <p:spPr>
          <a:xfrm flipH="false" flipV="false" rot="0">
            <a:off x="715823" y="5064909"/>
            <a:ext cx="16856355" cy="967644"/>
          </a:xfrm>
          <a:custGeom>
            <a:avLst/>
            <a:gdLst/>
            <a:ahLst/>
            <a:cxnLst/>
            <a:rect r="r" b="b" t="t" l="l"/>
            <a:pathLst>
              <a:path h="967644" w="16856355">
                <a:moveTo>
                  <a:pt x="0" y="0"/>
                </a:moveTo>
                <a:lnTo>
                  <a:pt x="16856354" y="0"/>
                </a:lnTo>
                <a:lnTo>
                  <a:pt x="16856354" y="967643"/>
                </a:lnTo>
                <a:lnTo>
                  <a:pt x="0" y="967643"/>
                </a:lnTo>
                <a:lnTo>
                  <a:pt x="0" y="0"/>
                </a:lnTo>
                <a:close/>
              </a:path>
            </a:pathLst>
          </a:custGeom>
          <a:blipFill>
            <a:blip r:embed="rId3"/>
            <a:stretch>
              <a:fillRect l="0" t="0" r="0" b="0"/>
            </a:stretch>
          </a:blipFill>
        </p:spPr>
      </p:sp>
      <p:sp>
        <p:nvSpPr>
          <p:cNvPr name="Freeform 4" id="4"/>
          <p:cNvSpPr/>
          <p:nvPr/>
        </p:nvSpPr>
        <p:spPr>
          <a:xfrm flipH="false" flipV="false" rot="0">
            <a:off x="715823" y="7858326"/>
            <a:ext cx="16838618" cy="908628"/>
          </a:xfrm>
          <a:custGeom>
            <a:avLst/>
            <a:gdLst/>
            <a:ahLst/>
            <a:cxnLst/>
            <a:rect r="r" b="b" t="t" l="l"/>
            <a:pathLst>
              <a:path h="908628" w="16838618">
                <a:moveTo>
                  <a:pt x="0" y="0"/>
                </a:moveTo>
                <a:lnTo>
                  <a:pt x="16838618" y="0"/>
                </a:lnTo>
                <a:lnTo>
                  <a:pt x="16838618" y="908628"/>
                </a:lnTo>
                <a:lnTo>
                  <a:pt x="0" y="908628"/>
                </a:lnTo>
                <a:lnTo>
                  <a:pt x="0" y="0"/>
                </a:lnTo>
                <a:close/>
              </a:path>
            </a:pathLst>
          </a:custGeom>
          <a:blipFill>
            <a:blip r:embed="rId4"/>
            <a:stretch>
              <a:fillRect l="0" t="0" r="0" b="0"/>
            </a:stretch>
          </a:blipFill>
        </p:spPr>
      </p:sp>
      <p:sp>
        <p:nvSpPr>
          <p:cNvPr name="TextBox 5" id="5"/>
          <p:cNvSpPr txBox="true"/>
          <p:nvPr/>
        </p:nvSpPr>
        <p:spPr>
          <a:xfrm rot="0">
            <a:off x="1312488" y="3636793"/>
            <a:ext cx="15627551" cy="1428115"/>
          </a:xfrm>
          <a:prstGeom prst="rect">
            <a:avLst/>
          </a:prstGeom>
        </p:spPr>
        <p:txBody>
          <a:bodyPr anchor="t" rtlCol="false" tIns="0" lIns="0" bIns="0" rIns="0">
            <a:spAutoFit/>
          </a:bodyPr>
          <a:lstStyle/>
          <a:p>
            <a:pPr algn="ctr">
              <a:lnSpc>
                <a:spcPts val="4059"/>
              </a:lnSpc>
            </a:pPr>
            <a:r>
              <a:rPr lang="en-US" sz="2899">
                <a:solidFill>
                  <a:srgbClr val="0E2C4B"/>
                </a:solidFill>
                <a:latin typeface="Muli"/>
              </a:rPr>
              <a:t>dan prosesnya dapat dibalik untuk menghitung jarak yang diperlukan untuk menghasilkan ketinggian frustum tertentu:</a:t>
            </a:r>
          </a:p>
          <a:p>
            <a:pPr algn="ctr">
              <a:lnSpc>
                <a:spcPts val="3359"/>
              </a:lnSpc>
              <a:spcBef>
                <a:spcPct val="0"/>
              </a:spcBef>
            </a:pPr>
          </a:p>
        </p:txBody>
      </p:sp>
      <p:sp>
        <p:nvSpPr>
          <p:cNvPr name="TextBox 6" id="6"/>
          <p:cNvSpPr txBox="true"/>
          <p:nvPr/>
        </p:nvSpPr>
        <p:spPr>
          <a:xfrm rot="0">
            <a:off x="1330224" y="833006"/>
            <a:ext cx="15627551" cy="913765"/>
          </a:xfrm>
          <a:prstGeom prst="rect">
            <a:avLst/>
          </a:prstGeom>
        </p:spPr>
        <p:txBody>
          <a:bodyPr anchor="t" rtlCol="false" tIns="0" lIns="0" bIns="0" rIns="0">
            <a:spAutoFit/>
          </a:bodyPr>
          <a:lstStyle/>
          <a:p>
            <a:pPr algn="ctr">
              <a:lnSpc>
                <a:spcPts val="4059"/>
              </a:lnSpc>
            </a:pPr>
            <a:r>
              <a:rPr lang="en-US" sz="2899">
                <a:solidFill>
                  <a:srgbClr val="0E2C4B"/>
                </a:solidFill>
                <a:latin typeface="Muli"/>
              </a:rPr>
              <a:t>Ketinggian frustum pada jarak tertentu dapat diperoleh dengan rumus berikut:</a:t>
            </a:r>
          </a:p>
          <a:p>
            <a:pPr algn="ctr">
              <a:lnSpc>
                <a:spcPts val="3359"/>
              </a:lnSpc>
              <a:spcBef>
                <a:spcPct val="0"/>
              </a:spcBef>
            </a:pPr>
          </a:p>
        </p:txBody>
      </p:sp>
      <p:sp>
        <p:nvSpPr>
          <p:cNvPr name="TextBox 7" id="7"/>
          <p:cNvSpPr txBox="true"/>
          <p:nvPr/>
        </p:nvSpPr>
        <p:spPr>
          <a:xfrm rot="0">
            <a:off x="1330224" y="6944561"/>
            <a:ext cx="15627551" cy="913765"/>
          </a:xfrm>
          <a:prstGeom prst="rect">
            <a:avLst/>
          </a:prstGeom>
        </p:spPr>
        <p:txBody>
          <a:bodyPr anchor="t" rtlCol="false" tIns="0" lIns="0" bIns="0" rIns="0">
            <a:spAutoFit/>
          </a:bodyPr>
          <a:lstStyle/>
          <a:p>
            <a:pPr algn="ctr">
              <a:lnSpc>
                <a:spcPts val="4059"/>
              </a:lnSpc>
            </a:pPr>
            <a:r>
              <a:rPr lang="en-US" sz="2899">
                <a:solidFill>
                  <a:srgbClr val="0E2C4B"/>
                </a:solidFill>
                <a:latin typeface="Muli"/>
              </a:rPr>
              <a:t>Sudut FOV juga dapat dihitung jika ketinggian dan jarak diketahui:</a:t>
            </a:r>
          </a:p>
          <a:p>
            <a:pPr algn="ctr">
              <a:lnSpc>
                <a:spcPts val="335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56524" y="1820079"/>
            <a:ext cx="9731476" cy="7896560"/>
            <a:chOff x="0" y="0"/>
            <a:chExt cx="12975301" cy="10528746"/>
          </a:xfrm>
        </p:grpSpPr>
        <p:sp>
          <p:nvSpPr>
            <p:cNvPr name="Freeform 3" id="3"/>
            <p:cNvSpPr/>
            <p:nvPr/>
          </p:nvSpPr>
          <p:spPr>
            <a:xfrm flipH="false" flipV="false" rot="0">
              <a:off x="4931912" y="7737020"/>
              <a:ext cx="8043389" cy="2791726"/>
            </a:xfrm>
            <a:custGeom>
              <a:avLst/>
              <a:gdLst/>
              <a:ahLst/>
              <a:cxnLst/>
              <a:rect r="r" b="b" t="t" l="l"/>
              <a:pathLst>
                <a:path h="2791726" w="8043389">
                  <a:moveTo>
                    <a:pt x="0" y="0"/>
                  </a:moveTo>
                  <a:lnTo>
                    <a:pt x="8043389" y="0"/>
                  </a:lnTo>
                  <a:lnTo>
                    <a:pt x="8043389" y="2791726"/>
                  </a:lnTo>
                  <a:lnTo>
                    <a:pt x="0" y="2791726"/>
                  </a:lnTo>
                  <a:lnTo>
                    <a:pt x="0" y="0"/>
                  </a:lnTo>
                  <a:close/>
                </a:path>
              </a:pathLst>
            </a:custGeom>
            <a:blipFill>
              <a:blip r:embed="rId2">
                <a:alphaModFix amt="51000"/>
              </a:blip>
              <a:stretch>
                <a:fillRect l="0" t="0" r="0" b="0"/>
              </a:stretch>
            </a:blipFill>
          </p:spPr>
        </p:sp>
        <p:sp>
          <p:nvSpPr>
            <p:cNvPr name="Freeform 4" id="4"/>
            <p:cNvSpPr/>
            <p:nvPr/>
          </p:nvSpPr>
          <p:spPr>
            <a:xfrm flipH="true" flipV="false" rot="0">
              <a:off x="0" y="8511403"/>
              <a:ext cx="4931912" cy="1711784"/>
            </a:xfrm>
            <a:custGeom>
              <a:avLst/>
              <a:gdLst/>
              <a:ahLst/>
              <a:cxnLst/>
              <a:rect r="r" b="b" t="t" l="l"/>
              <a:pathLst>
                <a:path h="1711784" w="4931912">
                  <a:moveTo>
                    <a:pt x="4931912" y="0"/>
                  </a:moveTo>
                  <a:lnTo>
                    <a:pt x="0" y="0"/>
                  </a:lnTo>
                  <a:lnTo>
                    <a:pt x="0" y="1711785"/>
                  </a:lnTo>
                  <a:lnTo>
                    <a:pt x="4931912" y="1711785"/>
                  </a:lnTo>
                  <a:lnTo>
                    <a:pt x="4931912" y="0"/>
                  </a:lnTo>
                  <a:close/>
                </a:path>
              </a:pathLst>
            </a:custGeom>
            <a:blipFill>
              <a:blip r:embed="rId2">
                <a:alphaModFix amt="26000"/>
              </a:blip>
              <a:stretch>
                <a:fillRect l="0" t="0" r="0" b="0"/>
              </a:stretch>
            </a:blipFill>
          </p:spPr>
        </p:sp>
        <p:grpSp>
          <p:nvGrpSpPr>
            <p:cNvPr name="Group 5" id="5"/>
            <p:cNvGrpSpPr/>
            <p:nvPr/>
          </p:nvGrpSpPr>
          <p:grpSpPr>
            <a:xfrm rot="0">
              <a:off x="1236415" y="0"/>
              <a:ext cx="8816962" cy="881696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F9FD"/>
              </a:solidFill>
            </p:spPr>
          </p:sp>
        </p:grpSp>
        <p:sp>
          <p:nvSpPr>
            <p:cNvPr name="Freeform 7" id="7"/>
            <p:cNvSpPr/>
            <p:nvPr/>
          </p:nvSpPr>
          <p:spPr>
            <a:xfrm flipH="false" flipV="false" rot="0">
              <a:off x="1961621" y="964247"/>
              <a:ext cx="8928296" cy="9157227"/>
            </a:xfrm>
            <a:custGeom>
              <a:avLst/>
              <a:gdLst/>
              <a:ahLst/>
              <a:cxnLst/>
              <a:rect r="r" b="b" t="t" l="l"/>
              <a:pathLst>
                <a:path h="9157227" w="8928296">
                  <a:moveTo>
                    <a:pt x="0" y="0"/>
                  </a:moveTo>
                  <a:lnTo>
                    <a:pt x="8928296" y="0"/>
                  </a:lnTo>
                  <a:lnTo>
                    <a:pt x="8928296" y="9157226"/>
                  </a:lnTo>
                  <a:lnTo>
                    <a:pt x="0" y="9157226"/>
                  </a:lnTo>
                  <a:lnTo>
                    <a:pt x="0" y="0"/>
                  </a:lnTo>
                  <a:close/>
                </a:path>
              </a:pathLst>
            </a:custGeom>
            <a:blipFill>
              <a:blip r:embed="rId3"/>
              <a:stretch>
                <a:fillRect l="0" t="0" r="0" b="0"/>
              </a:stretch>
            </a:blipFill>
          </p:spPr>
        </p:sp>
      </p:grpSp>
      <p:grpSp>
        <p:nvGrpSpPr>
          <p:cNvPr name="Group 8" id="8"/>
          <p:cNvGrpSpPr/>
          <p:nvPr/>
        </p:nvGrpSpPr>
        <p:grpSpPr>
          <a:xfrm rot="0">
            <a:off x="1028700" y="8432800"/>
            <a:ext cx="825500" cy="825500"/>
            <a:chOff x="0" y="0"/>
            <a:chExt cx="1100667" cy="1100667"/>
          </a:xfrm>
        </p:grpSpPr>
        <p:grpSp>
          <p:nvGrpSpPr>
            <p:cNvPr name="Group 9" id="9"/>
            <p:cNvGrpSpPr/>
            <p:nvPr/>
          </p:nvGrpSpPr>
          <p:grpSpPr>
            <a:xfrm rot="0">
              <a:off x="0" y="0"/>
              <a:ext cx="1100667" cy="1100667"/>
              <a:chOff x="0" y="0"/>
              <a:chExt cx="660400" cy="660400"/>
            </a:xfrm>
          </p:grpSpPr>
          <p:sp>
            <p:nvSpPr>
              <p:cNvPr name="Freeform 10" id="10"/>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11" id="11"/>
            <p:cNvGrpSpPr/>
            <p:nvPr/>
          </p:nvGrpSpPr>
          <p:grpSpPr>
            <a:xfrm rot="-5400000">
              <a:off x="436385" y="452780"/>
              <a:ext cx="290178" cy="195107"/>
              <a:chOff x="0" y="0"/>
              <a:chExt cx="1930400" cy="1297940"/>
            </a:xfrm>
          </p:grpSpPr>
          <p:sp>
            <p:nvSpPr>
              <p:cNvPr name="Freeform 12" id="12"/>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TextBox 13" id="13"/>
          <p:cNvSpPr txBox="true"/>
          <p:nvPr/>
        </p:nvSpPr>
        <p:spPr>
          <a:xfrm rot="0">
            <a:off x="1028700" y="4614862"/>
            <a:ext cx="7257023" cy="1057275"/>
          </a:xfrm>
          <a:prstGeom prst="rect">
            <a:avLst/>
          </a:prstGeom>
        </p:spPr>
        <p:txBody>
          <a:bodyPr anchor="t" rtlCol="false" tIns="0" lIns="0" bIns="0" rIns="0">
            <a:spAutoFit/>
          </a:bodyPr>
          <a:lstStyle/>
          <a:p>
            <a:pPr>
              <a:lnSpc>
                <a:spcPts val="8400"/>
              </a:lnSpc>
            </a:pPr>
            <a:r>
              <a:rPr lang="en-US" sz="7000">
                <a:solidFill>
                  <a:srgbClr val="0E2C4B"/>
                </a:solidFill>
                <a:latin typeface="Muli Ultra-Bold"/>
              </a:rPr>
              <a:t>Camera  in </a:t>
            </a:r>
            <a:r>
              <a:rPr lang="en-US" sz="7000">
                <a:solidFill>
                  <a:srgbClr val="F36825"/>
                </a:solidFill>
                <a:latin typeface="Muli Ultra-Bold"/>
              </a:rPr>
              <a:t>Unity</a:t>
            </a:r>
            <a:r>
              <a:rPr lang="en-US" sz="7000">
                <a:solidFill>
                  <a:srgbClr val="0E2C4B"/>
                </a:solidFill>
                <a:latin typeface="Muli Ultra-Bold"/>
              </a:rPr>
              <a:t> </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sp>
        <p:nvSpPr>
          <p:cNvPr name="Freeform 2" id="2"/>
          <p:cNvSpPr/>
          <p:nvPr/>
        </p:nvSpPr>
        <p:spPr>
          <a:xfrm flipH="false" flipV="false" rot="0">
            <a:off x="3788250" y="5266511"/>
            <a:ext cx="10711501" cy="1781584"/>
          </a:xfrm>
          <a:custGeom>
            <a:avLst/>
            <a:gdLst/>
            <a:ahLst/>
            <a:cxnLst/>
            <a:rect r="r" b="b" t="t" l="l"/>
            <a:pathLst>
              <a:path h="1781584" w="10711501">
                <a:moveTo>
                  <a:pt x="0" y="0"/>
                </a:moveTo>
                <a:lnTo>
                  <a:pt x="10711500" y="0"/>
                </a:lnTo>
                <a:lnTo>
                  <a:pt x="10711500" y="1781584"/>
                </a:lnTo>
                <a:lnTo>
                  <a:pt x="0" y="1781584"/>
                </a:lnTo>
                <a:lnTo>
                  <a:pt x="0" y="0"/>
                </a:lnTo>
                <a:close/>
              </a:path>
            </a:pathLst>
          </a:custGeom>
          <a:blipFill>
            <a:blip r:embed="rId2"/>
            <a:stretch>
              <a:fillRect l="0" t="0" r="0" b="0"/>
            </a:stretch>
          </a:blipFill>
        </p:spPr>
      </p:sp>
      <p:sp>
        <p:nvSpPr>
          <p:cNvPr name="TextBox 3" id="3"/>
          <p:cNvSpPr txBox="true"/>
          <p:nvPr/>
        </p:nvSpPr>
        <p:spPr>
          <a:xfrm rot="0">
            <a:off x="1330224" y="3191280"/>
            <a:ext cx="15627551" cy="1428115"/>
          </a:xfrm>
          <a:prstGeom prst="rect">
            <a:avLst/>
          </a:prstGeom>
        </p:spPr>
        <p:txBody>
          <a:bodyPr anchor="t" rtlCol="false" tIns="0" lIns="0" bIns="0" rIns="0">
            <a:spAutoFit/>
          </a:bodyPr>
          <a:lstStyle/>
          <a:p>
            <a:pPr algn="ctr">
              <a:lnSpc>
                <a:spcPts val="4059"/>
              </a:lnSpc>
            </a:pPr>
            <a:r>
              <a:rPr lang="en-US" sz="2899">
                <a:solidFill>
                  <a:srgbClr val="0E2C4B"/>
                </a:solidFill>
                <a:latin typeface="Muli"/>
              </a:rPr>
              <a:t>Masing-masing perhitungan ini melibatkan tinggi frustum namun hal ini dapat diperoleh dari lebarnya (dan sebaliknya) dengan sangat mudah:</a:t>
            </a:r>
          </a:p>
          <a:p>
            <a:pPr algn="ctr">
              <a:lnSpc>
                <a:spcPts val="3359"/>
              </a:lnSpc>
              <a:spcBef>
                <a:spcPct val="0"/>
              </a:spcBef>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709446" y="697633"/>
            <a:ext cx="16904580" cy="8962680"/>
            <a:chOff x="0" y="0"/>
            <a:chExt cx="13523664" cy="7170144"/>
          </a:xfrm>
        </p:grpSpPr>
        <p:sp>
          <p:nvSpPr>
            <p:cNvPr name="Freeform 3" id="3"/>
            <p:cNvSpPr/>
            <p:nvPr/>
          </p:nvSpPr>
          <p:spPr>
            <a:xfrm flipH="false" flipV="false" rot="0">
              <a:off x="0" y="0"/>
              <a:ext cx="13523664" cy="7170144"/>
            </a:xfrm>
            <a:custGeom>
              <a:avLst/>
              <a:gdLst/>
              <a:ahLst/>
              <a:cxnLst/>
              <a:rect r="r" b="b" t="t" l="l"/>
              <a:pathLst>
                <a:path h="7170144" w="13523664">
                  <a:moveTo>
                    <a:pt x="13399204" y="7170144"/>
                  </a:moveTo>
                  <a:lnTo>
                    <a:pt x="124460" y="7170144"/>
                  </a:lnTo>
                  <a:cubicBezTo>
                    <a:pt x="55880" y="7170144"/>
                    <a:pt x="0" y="7114263"/>
                    <a:pt x="0" y="7045684"/>
                  </a:cubicBezTo>
                  <a:lnTo>
                    <a:pt x="0" y="124460"/>
                  </a:lnTo>
                  <a:cubicBezTo>
                    <a:pt x="0" y="55880"/>
                    <a:pt x="55880" y="0"/>
                    <a:pt x="124460" y="0"/>
                  </a:cubicBezTo>
                  <a:lnTo>
                    <a:pt x="13399204" y="0"/>
                  </a:lnTo>
                  <a:cubicBezTo>
                    <a:pt x="13467784" y="0"/>
                    <a:pt x="13523664" y="55880"/>
                    <a:pt x="13523664" y="124460"/>
                  </a:cubicBezTo>
                  <a:lnTo>
                    <a:pt x="13523664" y="7045684"/>
                  </a:lnTo>
                  <a:cubicBezTo>
                    <a:pt x="13523664" y="7114263"/>
                    <a:pt x="13467784" y="7170144"/>
                    <a:pt x="13399204" y="7170144"/>
                  </a:cubicBezTo>
                  <a:close/>
                </a:path>
              </a:pathLst>
            </a:custGeom>
            <a:solidFill>
              <a:srgbClr val="FFFFFF"/>
            </a:solidFill>
          </p:spPr>
        </p:sp>
      </p:grpSp>
      <p:sp>
        <p:nvSpPr>
          <p:cNvPr name="TextBox 4" id="4"/>
          <p:cNvSpPr txBox="true"/>
          <p:nvPr/>
        </p:nvSpPr>
        <p:spPr>
          <a:xfrm rot="0">
            <a:off x="4106443" y="1038225"/>
            <a:ext cx="10075114" cy="1019175"/>
          </a:xfrm>
          <a:prstGeom prst="rect">
            <a:avLst/>
          </a:prstGeom>
        </p:spPr>
        <p:txBody>
          <a:bodyPr anchor="t" rtlCol="false" tIns="0" lIns="0" bIns="0" rIns="0">
            <a:spAutoFit/>
          </a:bodyPr>
          <a:lstStyle/>
          <a:p>
            <a:pPr>
              <a:lnSpc>
                <a:spcPts val="8160"/>
              </a:lnSpc>
            </a:pPr>
            <a:r>
              <a:rPr lang="en-US" sz="6800">
                <a:solidFill>
                  <a:srgbClr val="0E2C4B"/>
                </a:solidFill>
                <a:latin typeface="Muli Ultra-Bold"/>
              </a:rPr>
              <a:t>Rays from the Camera</a:t>
            </a:r>
          </a:p>
        </p:txBody>
      </p:sp>
      <p:sp>
        <p:nvSpPr>
          <p:cNvPr name="TextBox 5" id="5"/>
          <p:cNvSpPr txBox="true"/>
          <p:nvPr/>
        </p:nvSpPr>
        <p:spPr>
          <a:xfrm rot="0">
            <a:off x="1347961" y="2266214"/>
            <a:ext cx="15627551" cy="2082165"/>
          </a:xfrm>
          <a:prstGeom prst="rect">
            <a:avLst/>
          </a:prstGeom>
        </p:spPr>
        <p:txBody>
          <a:bodyPr anchor="t" rtlCol="false" tIns="0" lIns="0" bIns="0" rIns="0">
            <a:spAutoFit/>
          </a:bodyPr>
          <a:lstStyle/>
          <a:p>
            <a:pPr algn="ctr">
              <a:lnSpc>
                <a:spcPts val="3359"/>
              </a:lnSpc>
              <a:spcBef>
                <a:spcPct val="0"/>
              </a:spcBef>
            </a:pPr>
            <a:r>
              <a:rPr lang="en-US" sz="2400">
                <a:solidFill>
                  <a:srgbClr val="0E2C4B"/>
                </a:solidFill>
                <a:latin typeface="Muli"/>
              </a:rPr>
              <a:t>pemrograman game menggunakan Unity, ketika kita ingin merepresentasikan garis dari titik di dalam pandangan kamera ke world space, kita dapat menggunakan objek Ray. Unity menyediakan dua fungsi, yaitu </a:t>
            </a:r>
            <a:r>
              <a:rPr lang="en-US" sz="2400">
                <a:solidFill>
                  <a:srgbClr val="0E2C4B"/>
                </a:solidFill>
                <a:latin typeface="Muli Bold"/>
              </a:rPr>
              <a:t>ScreenPointToRay</a:t>
            </a:r>
            <a:r>
              <a:rPr lang="en-US" sz="2400">
                <a:solidFill>
                  <a:srgbClr val="0E2C4B"/>
                </a:solidFill>
                <a:latin typeface="Muli"/>
              </a:rPr>
              <a:t> dan </a:t>
            </a:r>
            <a:r>
              <a:rPr lang="en-US" sz="2400">
                <a:solidFill>
                  <a:srgbClr val="0E2C4B"/>
                </a:solidFill>
                <a:latin typeface="Muli Bold"/>
              </a:rPr>
              <a:t>ViewportPointToRay</a:t>
            </a:r>
            <a:r>
              <a:rPr lang="en-US" sz="2400">
                <a:solidFill>
                  <a:srgbClr val="0E2C4B"/>
                </a:solidFill>
                <a:latin typeface="Muli"/>
              </a:rPr>
              <a:t>, untuk mengonversi titik dalam pandangan kamera menjadi Ray. Perbedaan utamanya adalah dalam cara memberikan titik, di mana ScreenPointToRay menggunakan koordinat piksel, sementara ViewportPointToRay menggunakan koordinat ternormalisasi.</a:t>
            </a:r>
          </a:p>
        </p:txBody>
      </p:sp>
      <p:sp>
        <p:nvSpPr>
          <p:cNvPr name="AutoShape 6" id="6"/>
          <p:cNvSpPr/>
          <p:nvPr/>
        </p:nvSpPr>
        <p:spPr>
          <a:xfrm>
            <a:off x="9105900" y="4823392"/>
            <a:ext cx="19050" cy="4434826"/>
          </a:xfrm>
          <a:prstGeom prst="line">
            <a:avLst/>
          </a:prstGeom>
          <a:ln cap="flat" w="38100">
            <a:solidFill>
              <a:srgbClr val="000000"/>
            </a:solidFill>
            <a:prstDash val="solid"/>
            <a:headEnd type="none" len="sm" w="sm"/>
            <a:tailEnd type="none" len="sm" w="sm"/>
          </a:ln>
        </p:spPr>
      </p:sp>
      <p:sp>
        <p:nvSpPr>
          <p:cNvPr name="TextBox 7" id="7"/>
          <p:cNvSpPr txBox="true"/>
          <p:nvPr/>
        </p:nvSpPr>
        <p:spPr>
          <a:xfrm rot="0">
            <a:off x="2873285" y="4605554"/>
            <a:ext cx="4967053" cy="685800"/>
          </a:xfrm>
          <a:prstGeom prst="rect">
            <a:avLst/>
          </a:prstGeom>
        </p:spPr>
        <p:txBody>
          <a:bodyPr anchor="t" rtlCol="false" tIns="0" lIns="0" bIns="0" rIns="0">
            <a:spAutoFit/>
          </a:bodyPr>
          <a:lstStyle/>
          <a:p>
            <a:pPr algn="ctr">
              <a:lnSpc>
                <a:spcPts val="5400"/>
              </a:lnSpc>
            </a:pPr>
            <a:r>
              <a:rPr lang="en-US" sz="4500">
                <a:solidFill>
                  <a:srgbClr val="0E2C4B"/>
                </a:solidFill>
                <a:latin typeface="Muli Ultra-Bold"/>
              </a:rPr>
              <a:t>Raycasting</a:t>
            </a:r>
          </a:p>
        </p:txBody>
      </p:sp>
      <p:sp>
        <p:nvSpPr>
          <p:cNvPr name="TextBox 8" id="8"/>
          <p:cNvSpPr txBox="true"/>
          <p:nvPr/>
        </p:nvSpPr>
        <p:spPr>
          <a:xfrm rot="0">
            <a:off x="10794195" y="4572000"/>
            <a:ext cx="5649234" cy="1143000"/>
          </a:xfrm>
          <a:prstGeom prst="rect">
            <a:avLst/>
          </a:prstGeom>
        </p:spPr>
        <p:txBody>
          <a:bodyPr anchor="t" rtlCol="false" tIns="0" lIns="0" bIns="0" rIns="0">
            <a:spAutoFit/>
          </a:bodyPr>
          <a:lstStyle/>
          <a:p>
            <a:pPr algn="ctr">
              <a:lnSpc>
                <a:spcPts val="4560"/>
              </a:lnSpc>
            </a:pPr>
            <a:r>
              <a:rPr lang="en-US" sz="3800">
                <a:solidFill>
                  <a:srgbClr val="0E2C4B"/>
                </a:solidFill>
                <a:latin typeface="Muli Ultra-Bold"/>
              </a:rPr>
              <a:t>Moving the Camera Along a Ray</a:t>
            </a:r>
          </a:p>
        </p:txBody>
      </p:sp>
      <p:sp>
        <p:nvSpPr>
          <p:cNvPr name="TextBox 9" id="9"/>
          <p:cNvSpPr txBox="true"/>
          <p:nvPr/>
        </p:nvSpPr>
        <p:spPr>
          <a:xfrm rot="0">
            <a:off x="1702687" y="5667375"/>
            <a:ext cx="7058708" cy="2920365"/>
          </a:xfrm>
          <a:prstGeom prst="rect">
            <a:avLst/>
          </a:prstGeom>
        </p:spPr>
        <p:txBody>
          <a:bodyPr anchor="t" rtlCol="false" tIns="0" lIns="0" bIns="0" rIns="0">
            <a:spAutoFit/>
          </a:bodyPr>
          <a:lstStyle/>
          <a:p>
            <a:pPr algn="ctr">
              <a:lnSpc>
                <a:spcPts val="3359"/>
              </a:lnSpc>
              <a:spcBef>
                <a:spcPct val="0"/>
              </a:spcBef>
            </a:pPr>
            <a:r>
              <a:rPr lang="en-US" sz="2400">
                <a:solidFill>
                  <a:srgbClr val="0E2C4B"/>
                </a:solidFill>
                <a:latin typeface="Muli"/>
              </a:rPr>
              <a:t>Ray dari kamera umumnya digunakan untuk raycast ke objek dalam game, memberikan informasi tentang objek yang terkena dan titik tempat tumbukan terjadi, yang disimpan dalam objek RaycastHit. Ini berguna untuk menemukan objek berdasarkan tampilan layar, seperti menentukan objek di bawah posisi mouse.</a:t>
            </a:r>
          </a:p>
        </p:txBody>
      </p:sp>
      <p:sp>
        <p:nvSpPr>
          <p:cNvPr name="TextBox 10" id="10"/>
          <p:cNvSpPr txBox="true"/>
          <p:nvPr/>
        </p:nvSpPr>
        <p:spPr>
          <a:xfrm rot="0">
            <a:off x="9975158" y="5762625"/>
            <a:ext cx="7058708" cy="2920365"/>
          </a:xfrm>
          <a:prstGeom prst="rect">
            <a:avLst/>
          </a:prstGeom>
        </p:spPr>
        <p:txBody>
          <a:bodyPr anchor="t" rtlCol="false" tIns="0" lIns="0" bIns="0" rIns="0">
            <a:spAutoFit/>
          </a:bodyPr>
          <a:lstStyle/>
          <a:p>
            <a:pPr algn="ctr">
              <a:lnSpc>
                <a:spcPts val="3359"/>
              </a:lnSpc>
              <a:spcBef>
                <a:spcPct val="0"/>
              </a:spcBef>
            </a:pPr>
            <a:r>
              <a:rPr lang="en-US" sz="2400">
                <a:solidFill>
                  <a:srgbClr val="0E2C4B"/>
                </a:solidFill>
                <a:latin typeface="Muli"/>
              </a:rPr>
              <a:t>Dalam beberapa situasi, berguna untuk menggunakan ray yang sesuai dengan posisi layar untuk menggerakkan kamera. Contohnya, ketika ingin memungkinkan user memilih objek dengan mouse dan kemudian memperbesar objek tersebut sambil menjaganya tetap berada di posisi layar yang sama di bawah mouse. </a:t>
            </a:r>
          </a:p>
        </p:txBody>
      </p:sp>
      <p:sp>
        <p:nvSpPr>
          <p:cNvPr name="Freeform 11" id="11"/>
          <p:cNvSpPr/>
          <p:nvPr/>
        </p:nvSpPr>
        <p:spPr>
          <a:xfrm flipH="false" flipV="false" rot="-949423">
            <a:off x="357654" y="395325"/>
            <a:ext cx="2690067" cy="1045764"/>
          </a:xfrm>
          <a:custGeom>
            <a:avLst/>
            <a:gdLst/>
            <a:ahLst/>
            <a:cxnLst/>
            <a:rect r="r" b="b" t="t" l="l"/>
            <a:pathLst>
              <a:path h="1045764" w="2690067">
                <a:moveTo>
                  <a:pt x="0" y="0"/>
                </a:moveTo>
                <a:lnTo>
                  <a:pt x="2690067" y="0"/>
                </a:lnTo>
                <a:lnTo>
                  <a:pt x="2690067" y="1045764"/>
                </a:lnTo>
                <a:lnTo>
                  <a:pt x="0" y="1045764"/>
                </a:lnTo>
                <a:lnTo>
                  <a:pt x="0" y="0"/>
                </a:lnTo>
                <a:close/>
              </a:path>
            </a:pathLst>
          </a:custGeom>
          <a:blipFill>
            <a:blip r:embed="rId2"/>
            <a:stretch>
              <a:fillRect l="0" t="0" r="0" b="0"/>
            </a:stretch>
          </a:blipFill>
        </p:spPr>
      </p:sp>
      <p:sp>
        <p:nvSpPr>
          <p:cNvPr name="Freeform 12" id="12"/>
          <p:cNvSpPr/>
          <p:nvPr/>
        </p:nvSpPr>
        <p:spPr>
          <a:xfrm flipH="false" flipV="false" rot="0">
            <a:off x="266045" y="1358188"/>
            <a:ext cx="1875152" cy="650834"/>
          </a:xfrm>
          <a:custGeom>
            <a:avLst/>
            <a:gdLst/>
            <a:ahLst/>
            <a:cxnLst/>
            <a:rect r="r" b="b" t="t" l="l"/>
            <a:pathLst>
              <a:path h="650834" w="1875152">
                <a:moveTo>
                  <a:pt x="0" y="0"/>
                </a:moveTo>
                <a:lnTo>
                  <a:pt x="1875152" y="0"/>
                </a:lnTo>
                <a:lnTo>
                  <a:pt x="1875152" y="650834"/>
                </a:lnTo>
                <a:lnTo>
                  <a:pt x="0" y="650834"/>
                </a:lnTo>
                <a:lnTo>
                  <a:pt x="0" y="0"/>
                </a:lnTo>
                <a:close/>
              </a:path>
            </a:pathLst>
          </a:custGeom>
          <a:blipFill>
            <a:blip r:embed="rId3">
              <a:alphaModFix amt="21999"/>
            </a:blip>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sp>
        <p:nvSpPr>
          <p:cNvPr name="Freeform 2" id="2"/>
          <p:cNvSpPr/>
          <p:nvPr/>
        </p:nvSpPr>
        <p:spPr>
          <a:xfrm flipH="true" flipV="false" rot="0">
            <a:off x="2332877" y="8877300"/>
            <a:ext cx="3651821" cy="1267486"/>
          </a:xfrm>
          <a:custGeom>
            <a:avLst/>
            <a:gdLst/>
            <a:ahLst/>
            <a:cxnLst/>
            <a:rect r="r" b="b" t="t" l="l"/>
            <a:pathLst>
              <a:path h="1267486" w="3651821">
                <a:moveTo>
                  <a:pt x="3651821" y="0"/>
                </a:moveTo>
                <a:lnTo>
                  <a:pt x="0" y="0"/>
                </a:lnTo>
                <a:lnTo>
                  <a:pt x="0" y="1267486"/>
                </a:lnTo>
                <a:lnTo>
                  <a:pt x="3651821" y="1267486"/>
                </a:lnTo>
                <a:lnTo>
                  <a:pt x="3651821" y="0"/>
                </a:lnTo>
                <a:close/>
              </a:path>
            </a:pathLst>
          </a:custGeom>
          <a:blipFill>
            <a:blip r:embed="rId2">
              <a:alphaModFix amt="51000"/>
            </a:blip>
            <a:stretch>
              <a:fillRect l="0" t="0" r="0" b="0"/>
            </a:stretch>
          </a:blipFill>
        </p:spPr>
      </p:sp>
      <p:sp>
        <p:nvSpPr>
          <p:cNvPr name="Freeform 3" id="3"/>
          <p:cNvSpPr/>
          <p:nvPr/>
        </p:nvSpPr>
        <p:spPr>
          <a:xfrm flipH="true" flipV="false" rot="0">
            <a:off x="513884" y="6158528"/>
            <a:ext cx="3637986" cy="3693167"/>
          </a:xfrm>
          <a:custGeom>
            <a:avLst/>
            <a:gdLst/>
            <a:ahLst/>
            <a:cxnLst/>
            <a:rect r="r" b="b" t="t" l="l"/>
            <a:pathLst>
              <a:path h="3693167" w="3637986">
                <a:moveTo>
                  <a:pt x="3637986" y="0"/>
                </a:moveTo>
                <a:lnTo>
                  <a:pt x="0" y="0"/>
                </a:lnTo>
                <a:lnTo>
                  <a:pt x="0" y="3693167"/>
                </a:lnTo>
                <a:lnTo>
                  <a:pt x="3637986" y="3693167"/>
                </a:lnTo>
                <a:lnTo>
                  <a:pt x="3637986" y="0"/>
                </a:lnTo>
                <a:close/>
              </a:path>
            </a:pathLst>
          </a:custGeom>
          <a:blipFill>
            <a:blip r:embed="rId3"/>
            <a:stretch>
              <a:fillRect l="-212663" t="-151975" r="0" b="0"/>
            </a:stretch>
          </a:blipFill>
        </p:spPr>
      </p:sp>
      <p:sp>
        <p:nvSpPr>
          <p:cNvPr name="Freeform 4" id="4"/>
          <p:cNvSpPr/>
          <p:nvPr/>
        </p:nvSpPr>
        <p:spPr>
          <a:xfrm flipH="false" flipV="false" rot="0">
            <a:off x="561509" y="2932444"/>
            <a:ext cx="7804036" cy="1706534"/>
          </a:xfrm>
          <a:custGeom>
            <a:avLst/>
            <a:gdLst/>
            <a:ahLst/>
            <a:cxnLst/>
            <a:rect r="r" b="b" t="t" l="l"/>
            <a:pathLst>
              <a:path h="1706534" w="7804036">
                <a:moveTo>
                  <a:pt x="0" y="0"/>
                </a:moveTo>
                <a:lnTo>
                  <a:pt x="7804036" y="0"/>
                </a:lnTo>
                <a:lnTo>
                  <a:pt x="7804036" y="1706534"/>
                </a:lnTo>
                <a:lnTo>
                  <a:pt x="0" y="1706534"/>
                </a:lnTo>
                <a:lnTo>
                  <a:pt x="0" y="0"/>
                </a:lnTo>
                <a:close/>
              </a:path>
            </a:pathLst>
          </a:custGeom>
          <a:blipFill>
            <a:blip r:embed="rId4"/>
            <a:stretch>
              <a:fillRect l="0" t="0" r="0" b="0"/>
            </a:stretch>
          </a:blipFill>
        </p:spPr>
      </p:sp>
      <p:sp>
        <p:nvSpPr>
          <p:cNvPr name="TextBox 5" id="5"/>
          <p:cNvSpPr txBox="true"/>
          <p:nvPr/>
        </p:nvSpPr>
        <p:spPr>
          <a:xfrm rot="0">
            <a:off x="3538594" y="528638"/>
            <a:ext cx="11210812" cy="1057275"/>
          </a:xfrm>
          <a:prstGeom prst="rect">
            <a:avLst/>
          </a:prstGeom>
        </p:spPr>
        <p:txBody>
          <a:bodyPr anchor="t" rtlCol="false" tIns="0" lIns="0" bIns="0" rIns="0">
            <a:spAutoFit/>
          </a:bodyPr>
          <a:lstStyle/>
          <a:p>
            <a:pPr algn="ctr">
              <a:lnSpc>
                <a:spcPts val="8400"/>
              </a:lnSpc>
            </a:pPr>
            <a:r>
              <a:rPr lang="en-US" sz="7000">
                <a:solidFill>
                  <a:srgbClr val="0E2C4B"/>
                </a:solidFill>
                <a:latin typeface="Muli Bold"/>
              </a:rPr>
              <a:t>Using an oblique frustum</a:t>
            </a:r>
          </a:p>
        </p:txBody>
      </p:sp>
      <p:sp>
        <p:nvSpPr>
          <p:cNvPr name="TextBox 6" id="6"/>
          <p:cNvSpPr txBox="true"/>
          <p:nvPr/>
        </p:nvSpPr>
        <p:spPr>
          <a:xfrm rot="0">
            <a:off x="8887353" y="2292818"/>
            <a:ext cx="8371947" cy="3338797"/>
          </a:xfrm>
          <a:prstGeom prst="rect">
            <a:avLst/>
          </a:prstGeom>
        </p:spPr>
        <p:txBody>
          <a:bodyPr anchor="t" rtlCol="false" tIns="0" lIns="0" bIns="0" rIns="0">
            <a:spAutoFit/>
          </a:bodyPr>
          <a:lstStyle/>
          <a:p>
            <a:pPr algn="r">
              <a:lnSpc>
                <a:spcPts val="3359"/>
              </a:lnSpc>
            </a:pPr>
            <a:r>
              <a:rPr lang="en-US" sz="2400">
                <a:solidFill>
                  <a:srgbClr val="0E2C4B"/>
                </a:solidFill>
                <a:latin typeface="Muli"/>
              </a:rPr>
              <a:t>Secara default, view frustum tersusun simetris di sekitar garis tengah camera, akan tetapi dapat dibuat menjadi miring, yang berarti satu sisi memiliki sudut yang lebih kecil terhadap garis tengah dibandingkan sisi yang berlawanan. Hal ini mempengaruhi tampilan gambar, memberikan kesan objek di satu sisi menjadi lebih dekat dan lebih padat, seperti dalam permainan car racing game untuk meningkatkan sensasi kecepatan.</a:t>
            </a:r>
          </a:p>
        </p:txBody>
      </p:sp>
      <p:sp>
        <p:nvSpPr>
          <p:cNvPr name="TextBox 7" id="7"/>
          <p:cNvSpPr txBox="true"/>
          <p:nvPr/>
        </p:nvSpPr>
        <p:spPr>
          <a:xfrm rot="0">
            <a:off x="5003308" y="6338520"/>
            <a:ext cx="10620650" cy="2919780"/>
          </a:xfrm>
          <a:prstGeom prst="rect">
            <a:avLst/>
          </a:prstGeom>
        </p:spPr>
        <p:txBody>
          <a:bodyPr anchor="t" rtlCol="false" tIns="0" lIns="0" bIns="0" rIns="0">
            <a:spAutoFit/>
          </a:bodyPr>
          <a:lstStyle/>
          <a:p>
            <a:pPr>
              <a:lnSpc>
                <a:spcPts val="3359"/>
              </a:lnSpc>
            </a:pPr>
            <a:r>
              <a:rPr lang="en-US" sz="2400">
                <a:solidFill>
                  <a:srgbClr val="0E2C4B"/>
                </a:solidFill>
                <a:latin typeface="Muli"/>
              </a:rPr>
              <a:t>Dalam Built-in Render Pipeline, camera dengan frustum miring hanya dapat menggunakanForward rendering path, bahkan jika awalnya diatur untuk menggunakan Deferred Shading</a:t>
            </a:r>
          </a:p>
          <a:p>
            <a:pPr>
              <a:lnSpc>
                <a:spcPts val="3359"/>
              </a:lnSpc>
            </a:pPr>
            <a:r>
              <a:rPr lang="en-US" sz="2400">
                <a:solidFill>
                  <a:srgbClr val="0E2C4B"/>
                </a:solidFill>
                <a:latin typeface="Muli"/>
              </a:rPr>
              <a:t> rendering path. Meskipun komponen camera tidak memiliki fungsi khusus untuk mengatur kemiringan frustum, kita dapat melakukannya dengan mengaktifkan properti Physical camera dan menerapkan Lens Shift atau menggunakan script untuk mengubah matriks proyeksi kamera.</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676066" y="4662487"/>
            <a:ext cx="7277675" cy="971550"/>
          </a:xfrm>
          <a:prstGeom prst="rect">
            <a:avLst/>
          </a:prstGeom>
        </p:spPr>
        <p:txBody>
          <a:bodyPr anchor="t" rtlCol="false" tIns="0" lIns="0" bIns="0" rIns="0">
            <a:spAutoFit/>
          </a:bodyPr>
          <a:lstStyle/>
          <a:p>
            <a:pPr>
              <a:lnSpc>
                <a:spcPts val="7799"/>
              </a:lnSpc>
            </a:pPr>
            <a:r>
              <a:rPr lang="en-US" sz="6499">
                <a:solidFill>
                  <a:srgbClr val="0E2C4B"/>
                </a:solidFill>
                <a:latin typeface="Muli Ultra-Bold"/>
              </a:rPr>
              <a:t>Occlusion Culling</a:t>
            </a:r>
          </a:p>
        </p:txBody>
      </p:sp>
      <p:grpSp>
        <p:nvGrpSpPr>
          <p:cNvPr name="Group 3" id="3"/>
          <p:cNvGrpSpPr/>
          <p:nvPr/>
        </p:nvGrpSpPr>
        <p:grpSpPr>
          <a:xfrm rot="0">
            <a:off x="1028700" y="1747484"/>
            <a:ext cx="7549245" cy="7148517"/>
            <a:chOff x="0" y="0"/>
            <a:chExt cx="10065660" cy="9531355"/>
          </a:xfrm>
        </p:grpSpPr>
        <p:grpSp>
          <p:nvGrpSpPr>
            <p:cNvPr name="Group 4" id="4"/>
            <p:cNvGrpSpPr/>
            <p:nvPr/>
          </p:nvGrpSpPr>
          <p:grpSpPr>
            <a:xfrm rot="0">
              <a:off x="762346" y="0"/>
              <a:ext cx="9303314" cy="930331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EBE7"/>
              </a:solidFill>
            </p:spPr>
          </p:sp>
        </p:grpSp>
        <p:sp>
          <p:nvSpPr>
            <p:cNvPr name="Freeform 6" id="6"/>
            <p:cNvSpPr/>
            <p:nvPr/>
          </p:nvSpPr>
          <p:spPr>
            <a:xfrm flipH="true" flipV="false" rot="0">
              <a:off x="0" y="6584578"/>
              <a:ext cx="8490115" cy="2946777"/>
            </a:xfrm>
            <a:custGeom>
              <a:avLst/>
              <a:gdLst/>
              <a:ahLst/>
              <a:cxnLst/>
              <a:rect r="r" b="b" t="t" l="l"/>
              <a:pathLst>
                <a:path h="2946777" w="8490115">
                  <a:moveTo>
                    <a:pt x="8490115" y="0"/>
                  </a:moveTo>
                  <a:lnTo>
                    <a:pt x="0" y="0"/>
                  </a:lnTo>
                  <a:lnTo>
                    <a:pt x="0" y="2946777"/>
                  </a:lnTo>
                  <a:lnTo>
                    <a:pt x="8490115" y="2946777"/>
                  </a:lnTo>
                  <a:lnTo>
                    <a:pt x="8490115" y="0"/>
                  </a:lnTo>
                  <a:close/>
                </a:path>
              </a:pathLst>
            </a:custGeom>
            <a:blipFill>
              <a:blip r:embed="rId2">
                <a:alphaModFix amt="51000"/>
              </a:blip>
              <a:stretch>
                <a:fillRect l="0" t="0" r="0" b="0"/>
              </a:stretch>
            </a:blipFill>
          </p:spPr>
        </p:sp>
        <p:sp>
          <p:nvSpPr>
            <p:cNvPr name="Freeform 7" id="7"/>
            <p:cNvSpPr/>
            <p:nvPr/>
          </p:nvSpPr>
          <p:spPr>
            <a:xfrm flipH="false" flipV="false" rot="0">
              <a:off x="0" y="1360379"/>
              <a:ext cx="8577310" cy="7805352"/>
            </a:xfrm>
            <a:custGeom>
              <a:avLst/>
              <a:gdLst/>
              <a:ahLst/>
              <a:cxnLst/>
              <a:rect r="r" b="b" t="t" l="l"/>
              <a:pathLst>
                <a:path h="7805352" w="8577310">
                  <a:moveTo>
                    <a:pt x="0" y="0"/>
                  </a:moveTo>
                  <a:lnTo>
                    <a:pt x="8577310" y="0"/>
                  </a:lnTo>
                  <a:lnTo>
                    <a:pt x="8577310" y="7805351"/>
                  </a:lnTo>
                  <a:lnTo>
                    <a:pt x="0" y="7805351"/>
                  </a:lnTo>
                  <a:lnTo>
                    <a:pt x="0" y="0"/>
                  </a:lnTo>
                  <a:close/>
                </a:path>
              </a:pathLst>
            </a:custGeom>
            <a:blipFill>
              <a:blip r:embed="rId3"/>
              <a:stretch>
                <a:fillRect l="0" t="0" r="0" b="0"/>
              </a:stretch>
            </a:blipFill>
          </p:spPr>
        </p:sp>
      </p:gr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709446" y="697633"/>
            <a:ext cx="16904580" cy="8962680"/>
            <a:chOff x="0" y="0"/>
            <a:chExt cx="13523664" cy="7170144"/>
          </a:xfrm>
        </p:grpSpPr>
        <p:sp>
          <p:nvSpPr>
            <p:cNvPr name="Freeform 3" id="3"/>
            <p:cNvSpPr/>
            <p:nvPr/>
          </p:nvSpPr>
          <p:spPr>
            <a:xfrm flipH="false" flipV="false" rot="0">
              <a:off x="0" y="0"/>
              <a:ext cx="13523664" cy="7170144"/>
            </a:xfrm>
            <a:custGeom>
              <a:avLst/>
              <a:gdLst/>
              <a:ahLst/>
              <a:cxnLst/>
              <a:rect r="r" b="b" t="t" l="l"/>
              <a:pathLst>
                <a:path h="7170144" w="13523664">
                  <a:moveTo>
                    <a:pt x="13399204" y="7170144"/>
                  </a:moveTo>
                  <a:lnTo>
                    <a:pt x="124460" y="7170144"/>
                  </a:lnTo>
                  <a:cubicBezTo>
                    <a:pt x="55880" y="7170144"/>
                    <a:pt x="0" y="7114263"/>
                    <a:pt x="0" y="7045684"/>
                  </a:cubicBezTo>
                  <a:lnTo>
                    <a:pt x="0" y="124460"/>
                  </a:lnTo>
                  <a:cubicBezTo>
                    <a:pt x="0" y="55880"/>
                    <a:pt x="55880" y="0"/>
                    <a:pt x="124460" y="0"/>
                  </a:cubicBezTo>
                  <a:lnTo>
                    <a:pt x="13399204" y="0"/>
                  </a:lnTo>
                  <a:cubicBezTo>
                    <a:pt x="13467784" y="0"/>
                    <a:pt x="13523664" y="55880"/>
                    <a:pt x="13523664" y="124460"/>
                  </a:cubicBezTo>
                  <a:lnTo>
                    <a:pt x="13523664" y="7045684"/>
                  </a:lnTo>
                  <a:cubicBezTo>
                    <a:pt x="13523664" y="7114263"/>
                    <a:pt x="13467784" y="7170144"/>
                    <a:pt x="13399204" y="7170144"/>
                  </a:cubicBezTo>
                  <a:close/>
                </a:path>
              </a:pathLst>
            </a:custGeom>
            <a:solidFill>
              <a:srgbClr val="FFFFFF"/>
            </a:solidFill>
          </p:spPr>
        </p:sp>
      </p:grpSp>
      <p:sp>
        <p:nvSpPr>
          <p:cNvPr name="TextBox 4" id="4"/>
          <p:cNvSpPr txBox="true"/>
          <p:nvPr/>
        </p:nvSpPr>
        <p:spPr>
          <a:xfrm rot="0">
            <a:off x="4106443" y="1038225"/>
            <a:ext cx="10075114" cy="1019175"/>
          </a:xfrm>
          <a:prstGeom prst="rect">
            <a:avLst/>
          </a:prstGeom>
        </p:spPr>
        <p:txBody>
          <a:bodyPr anchor="t" rtlCol="false" tIns="0" lIns="0" bIns="0" rIns="0">
            <a:spAutoFit/>
          </a:bodyPr>
          <a:lstStyle/>
          <a:p>
            <a:pPr algn="ctr">
              <a:lnSpc>
                <a:spcPts val="8160"/>
              </a:lnSpc>
            </a:pPr>
            <a:r>
              <a:rPr lang="en-US" sz="6800">
                <a:solidFill>
                  <a:srgbClr val="0E2C4B"/>
                </a:solidFill>
                <a:latin typeface="Muli Ultra-Bold"/>
              </a:rPr>
              <a:t>Occlusion culling</a:t>
            </a:r>
          </a:p>
        </p:txBody>
      </p:sp>
      <p:sp>
        <p:nvSpPr>
          <p:cNvPr name="TextBox 5" id="5"/>
          <p:cNvSpPr txBox="true"/>
          <p:nvPr/>
        </p:nvSpPr>
        <p:spPr>
          <a:xfrm rot="0">
            <a:off x="1347961" y="2266214"/>
            <a:ext cx="15627551" cy="824865"/>
          </a:xfrm>
          <a:prstGeom prst="rect">
            <a:avLst/>
          </a:prstGeom>
        </p:spPr>
        <p:txBody>
          <a:bodyPr anchor="t" rtlCol="false" tIns="0" lIns="0" bIns="0" rIns="0">
            <a:spAutoFit/>
          </a:bodyPr>
          <a:lstStyle/>
          <a:p>
            <a:pPr algn="ctr">
              <a:lnSpc>
                <a:spcPts val="3359"/>
              </a:lnSpc>
              <a:spcBef>
                <a:spcPct val="0"/>
              </a:spcBef>
            </a:pPr>
            <a:r>
              <a:rPr lang="en-US" sz="2400">
                <a:solidFill>
                  <a:srgbClr val="0E2C4B"/>
                </a:solidFill>
                <a:latin typeface="Muli Bold"/>
              </a:rPr>
              <a:t>Occlusion culling</a:t>
            </a:r>
            <a:r>
              <a:rPr lang="en-US" sz="2400">
                <a:solidFill>
                  <a:srgbClr val="0E2C4B"/>
                </a:solidFill>
                <a:latin typeface="Muli"/>
              </a:rPr>
              <a:t> adalah proses yang mencegah Unity melakukan perhitungan perenderan untuk GameObject yang sepenuhnya tersembunyi oleh GameObject lain.</a:t>
            </a:r>
          </a:p>
        </p:txBody>
      </p:sp>
      <p:sp>
        <p:nvSpPr>
          <p:cNvPr name="TextBox 6" id="6"/>
          <p:cNvSpPr txBox="true"/>
          <p:nvPr/>
        </p:nvSpPr>
        <p:spPr>
          <a:xfrm rot="0">
            <a:off x="1330224" y="3673010"/>
            <a:ext cx="15627551" cy="2501265"/>
          </a:xfrm>
          <a:prstGeom prst="rect">
            <a:avLst/>
          </a:prstGeom>
        </p:spPr>
        <p:txBody>
          <a:bodyPr anchor="t" rtlCol="false" tIns="0" lIns="0" bIns="0" rIns="0">
            <a:spAutoFit/>
          </a:bodyPr>
          <a:lstStyle/>
          <a:p>
            <a:pPr algn="ctr">
              <a:lnSpc>
                <a:spcPts val="3359"/>
              </a:lnSpc>
              <a:spcBef>
                <a:spcPct val="0"/>
              </a:spcBef>
            </a:pPr>
            <a:r>
              <a:rPr lang="en-US" sz="2400">
                <a:solidFill>
                  <a:srgbClr val="0E2C4B"/>
                </a:solidFill>
                <a:latin typeface="Muli"/>
              </a:rPr>
              <a:t>Setiap frame, Kamera menjalankan operasi culling untuk mengecek Renderers dalam Scene dan menghilangkan yang tidak perlu digambar. Secara default, Kamera menggunakan frustum culling untuk mengeluarkan Renderers di luar frustum pandangan Kamera. Namun, frustum culling tidak memeriksa apakah Renderer tersembunyi oleh GameObject lain, yang dapat mengakibatkan pemborosan waktu CPU dan GPU pada perenderan yang tidak terlihat. Occlusion culling digunakan untuk menghindari pemborosan tersebut dengan mencegah Unity melakukan operasi perenderan yang tidak diperlukan.</a:t>
            </a:r>
          </a:p>
        </p:txBody>
      </p:sp>
      <p:sp>
        <p:nvSpPr>
          <p:cNvPr name="Freeform 7" id="7"/>
          <p:cNvSpPr/>
          <p:nvPr/>
        </p:nvSpPr>
        <p:spPr>
          <a:xfrm flipH="false" flipV="false" rot="0">
            <a:off x="574499" y="6802925"/>
            <a:ext cx="2849200" cy="2857388"/>
          </a:xfrm>
          <a:custGeom>
            <a:avLst/>
            <a:gdLst/>
            <a:ahLst/>
            <a:cxnLst/>
            <a:rect r="r" b="b" t="t" l="l"/>
            <a:pathLst>
              <a:path h="2857388" w="2849200">
                <a:moveTo>
                  <a:pt x="0" y="0"/>
                </a:moveTo>
                <a:lnTo>
                  <a:pt x="2849200" y="0"/>
                </a:lnTo>
                <a:lnTo>
                  <a:pt x="2849200" y="2857388"/>
                </a:lnTo>
                <a:lnTo>
                  <a:pt x="0" y="2857388"/>
                </a:lnTo>
                <a:lnTo>
                  <a:pt x="0" y="0"/>
                </a:lnTo>
                <a:close/>
              </a:path>
            </a:pathLst>
          </a:custGeom>
          <a:blipFill>
            <a:blip r:embed="rId2"/>
            <a:stretch>
              <a:fillRect l="0" t="0" r="0" b="0"/>
            </a:stretch>
          </a:blipFill>
        </p:spPr>
      </p:sp>
      <p:sp>
        <p:nvSpPr>
          <p:cNvPr name="Freeform 8" id="8"/>
          <p:cNvSpPr/>
          <p:nvPr/>
        </p:nvSpPr>
        <p:spPr>
          <a:xfrm flipH="false" flipV="false" rot="-1251902">
            <a:off x="14206659" y="6918419"/>
            <a:ext cx="2945311" cy="1144990"/>
          </a:xfrm>
          <a:custGeom>
            <a:avLst/>
            <a:gdLst/>
            <a:ahLst/>
            <a:cxnLst/>
            <a:rect r="r" b="b" t="t" l="l"/>
            <a:pathLst>
              <a:path h="1144990" w="2945311">
                <a:moveTo>
                  <a:pt x="0" y="0"/>
                </a:moveTo>
                <a:lnTo>
                  <a:pt x="2945311" y="0"/>
                </a:lnTo>
                <a:lnTo>
                  <a:pt x="2945311" y="1144990"/>
                </a:lnTo>
                <a:lnTo>
                  <a:pt x="0" y="1144990"/>
                </a:lnTo>
                <a:lnTo>
                  <a:pt x="0" y="0"/>
                </a:lnTo>
                <a:close/>
              </a:path>
            </a:pathLst>
          </a:custGeom>
          <a:blipFill>
            <a:blip r:embed="rId3"/>
            <a:stretch>
              <a:fillRect l="0" t="0" r="0" b="0"/>
            </a:stretch>
          </a:blipFill>
        </p:spPr>
      </p:sp>
      <p:sp>
        <p:nvSpPr>
          <p:cNvPr name="Freeform 9" id="9"/>
          <p:cNvSpPr/>
          <p:nvPr/>
        </p:nvSpPr>
        <p:spPr>
          <a:xfrm flipH="false" flipV="false" rot="0">
            <a:off x="14099328" y="7841150"/>
            <a:ext cx="2223383" cy="771699"/>
          </a:xfrm>
          <a:custGeom>
            <a:avLst/>
            <a:gdLst/>
            <a:ahLst/>
            <a:cxnLst/>
            <a:rect r="r" b="b" t="t" l="l"/>
            <a:pathLst>
              <a:path h="771699" w="2223383">
                <a:moveTo>
                  <a:pt x="0" y="0"/>
                </a:moveTo>
                <a:lnTo>
                  <a:pt x="2223383" y="0"/>
                </a:lnTo>
                <a:lnTo>
                  <a:pt x="2223383" y="771699"/>
                </a:lnTo>
                <a:lnTo>
                  <a:pt x="0" y="771699"/>
                </a:lnTo>
                <a:lnTo>
                  <a:pt x="0" y="0"/>
                </a:lnTo>
                <a:close/>
              </a:path>
            </a:pathLst>
          </a:custGeom>
          <a:blipFill>
            <a:blip r:embed="rId4">
              <a:alphaModFix amt="21999"/>
            </a:blip>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9299575" y="236488"/>
            <a:ext cx="8674628" cy="9814023"/>
            <a:chOff x="0" y="0"/>
            <a:chExt cx="6939702" cy="7851218"/>
          </a:xfrm>
        </p:grpSpPr>
        <p:sp>
          <p:nvSpPr>
            <p:cNvPr name="Freeform 3" id="3"/>
            <p:cNvSpPr/>
            <p:nvPr/>
          </p:nvSpPr>
          <p:spPr>
            <a:xfrm flipH="false" flipV="false" rot="0">
              <a:off x="0" y="0"/>
              <a:ext cx="6939703" cy="7851218"/>
            </a:xfrm>
            <a:custGeom>
              <a:avLst/>
              <a:gdLst/>
              <a:ahLst/>
              <a:cxnLst/>
              <a:rect r="r" b="b" t="t" l="l"/>
              <a:pathLst>
                <a:path h="7851218" w="6939703">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3" y="55880"/>
                    <a:pt x="6939703" y="124460"/>
                  </a:cubicBezTo>
                  <a:lnTo>
                    <a:pt x="6939703" y="7726759"/>
                  </a:lnTo>
                  <a:cubicBezTo>
                    <a:pt x="6939703" y="7795338"/>
                    <a:pt x="6883822" y="7851218"/>
                    <a:pt x="6815242" y="7851218"/>
                  </a:cubicBezTo>
                  <a:close/>
                </a:path>
              </a:pathLst>
            </a:custGeom>
            <a:solidFill>
              <a:srgbClr val="FFFFFF"/>
            </a:solidFill>
          </p:spPr>
        </p:sp>
      </p:grpSp>
      <p:grpSp>
        <p:nvGrpSpPr>
          <p:cNvPr name="Group 4" id="4"/>
          <p:cNvGrpSpPr/>
          <p:nvPr/>
        </p:nvGrpSpPr>
        <p:grpSpPr>
          <a:xfrm rot="0">
            <a:off x="313797" y="236488"/>
            <a:ext cx="8674628" cy="9814023"/>
            <a:chOff x="0" y="0"/>
            <a:chExt cx="6939702" cy="7851218"/>
          </a:xfrm>
        </p:grpSpPr>
        <p:sp>
          <p:nvSpPr>
            <p:cNvPr name="Freeform 5" id="5"/>
            <p:cNvSpPr/>
            <p:nvPr/>
          </p:nvSpPr>
          <p:spPr>
            <a:xfrm flipH="false" flipV="false" rot="0">
              <a:off x="0" y="0"/>
              <a:ext cx="6939703" cy="7851218"/>
            </a:xfrm>
            <a:custGeom>
              <a:avLst/>
              <a:gdLst/>
              <a:ahLst/>
              <a:cxnLst/>
              <a:rect r="r" b="b" t="t" l="l"/>
              <a:pathLst>
                <a:path h="7851218" w="6939703">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3" y="55880"/>
                    <a:pt x="6939703" y="124460"/>
                  </a:cubicBezTo>
                  <a:lnTo>
                    <a:pt x="6939703" y="7726759"/>
                  </a:lnTo>
                  <a:cubicBezTo>
                    <a:pt x="6939703" y="7795338"/>
                    <a:pt x="6883822" y="7851218"/>
                    <a:pt x="6815242" y="7851218"/>
                  </a:cubicBezTo>
                  <a:close/>
                </a:path>
              </a:pathLst>
            </a:custGeom>
            <a:solidFill>
              <a:srgbClr val="FFFFFF"/>
            </a:solidFill>
          </p:spPr>
        </p:sp>
      </p:grpSp>
      <p:graphicFrame>
        <p:nvGraphicFramePr>
          <p:cNvPr name="Table 6" id="6"/>
          <p:cNvGraphicFramePr>
            <a:graphicFrameLocks noGrp="true"/>
          </p:cNvGraphicFramePr>
          <p:nvPr/>
        </p:nvGraphicFramePr>
        <p:xfrm>
          <a:off x="313797" y="513202"/>
          <a:ext cx="8674628" cy="9844278"/>
        </p:xfrm>
        <a:graphic>
          <a:graphicData uri="http://schemas.openxmlformats.org/drawingml/2006/table">
            <a:tbl>
              <a:tblPr/>
              <a:tblGrid>
                <a:gridCol w="1077074"/>
                <a:gridCol w="6816852"/>
                <a:gridCol w="780701"/>
              </a:tblGrid>
              <a:tr h="2952750">
                <a:tc>
                  <a:txBody>
                    <a:bodyPr anchor="t" rtlCol="false"/>
                    <a:lstStyle/>
                    <a:p>
                      <a:pPr algn="l">
                        <a:lnSpc>
                          <a:spcPts val="6000"/>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76200">
                      <a:solidFill>
                        <a:srgbClr val="F2F3F4"/>
                      </a:solidFill>
                      <a:prstDash val="solid"/>
                      <a:round/>
                      <a:headEnd type="none" w="med" len="med"/>
                      <a:tailEnd type="none" w="med" len="med"/>
                    </a:lnB>
                  </a:tcPr>
                </a:tc>
                <a:tc>
                  <a:txBody>
                    <a:bodyPr anchor="t" rtlCol="false"/>
                    <a:lstStyle/>
                    <a:p>
                      <a:pPr algn="l">
                        <a:lnSpc>
                          <a:spcPts val="6960"/>
                        </a:lnSpc>
                        <a:defRPr/>
                      </a:pPr>
                      <a:r>
                        <a:rPr lang="en-US" sz="5800">
                          <a:solidFill>
                            <a:srgbClr val="0E2C4B"/>
                          </a:solidFill>
                          <a:latin typeface="Muli Ultra-Bold"/>
                        </a:rPr>
                        <a:t>When to use occlusion culling</a:t>
                      </a:r>
                      <a:endParaRPr lang="en-US" sz="1100"/>
                    </a:p>
                    <a:p>
                      <a:pPr>
                        <a:lnSpc>
                          <a:spcPts val="6960"/>
                        </a:lnSpc>
                      </a:pPr>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76200">
                      <a:solidFill>
                        <a:srgbClr val="F2F3F4"/>
                      </a:solidFill>
                      <a:prstDash val="solid"/>
                      <a:round/>
                      <a:headEnd type="none" w="med" len="med"/>
                      <a:tailEnd type="none" w="med" len="med"/>
                    </a:lnB>
                  </a:tcPr>
                </a:tc>
                <a:tc>
                  <a:txBody>
                    <a:bodyPr anchor="t" rtlCol="false"/>
                    <a:lstStyle/>
                    <a:p>
                      <a:pPr algn="l">
                        <a:lnSpc>
                          <a:spcPts val="6000"/>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76200">
                      <a:solidFill>
                        <a:srgbClr val="F2F3F4"/>
                      </a:solidFill>
                      <a:prstDash val="solid"/>
                      <a:round/>
                      <a:headEnd type="none" w="med" len="med"/>
                      <a:tailEnd type="none" w="med" len="med"/>
                    </a:lnB>
                  </a:tcPr>
                </a:tc>
              </a:tr>
              <a:tr h="6891528">
                <a:tc>
                  <a:txBody>
                    <a:bodyPr anchor="t" rtlCol="false"/>
                    <a:lstStyle/>
                    <a:p>
                      <a:pPr algn="l">
                        <a:lnSpc>
                          <a:spcPts val="3359"/>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76200">
                      <a:solidFill>
                        <a:srgbClr val="F2F3F4"/>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marL="496567" indent="-248284" lvl="1">
                        <a:lnSpc>
                          <a:spcPts val="3219"/>
                        </a:lnSpc>
                        <a:buFont typeface="Arial"/>
                        <a:buChar char="•"/>
                        <a:defRPr/>
                      </a:pPr>
                      <a:r>
                        <a:rPr lang="en-US" sz="2299">
                          <a:solidFill>
                            <a:srgbClr val="0E2C4B"/>
                          </a:solidFill>
                          <a:latin typeface="Muli"/>
                        </a:rPr>
                        <a:t>Occlusion culling menghemat waktu CPU dan GPU dengan mencegah operasi perenderan yang sia-sia.</a:t>
                      </a:r>
                      <a:endParaRPr lang="en-US" sz="1100"/>
                    </a:p>
                    <a:p>
                      <a:pPr marL="496567" indent="-248284" lvl="1">
                        <a:lnSpc>
                          <a:spcPts val="3219"/>
                        </a:lnSpc>
                        <a:buFont typeface="Arial"/>
                        <a:buChar char="•"/>
                      </a:pPr>
                      <a:r>
                        <a:rPr lang="en-US" sz="2299">
                          <a:solidFill>
                            <a:srgbClr val="0E2C4B"/>
                          </a:solidFill>
                          <a:latin typeface="Muli"/>
                        </a:rPr>
                        <a:t>Unity melakukan perhitungan occlusion culling di CPU saat runtime, yang dapat memakan waktu CPU yang dihemat.</a:t>
                      </a:r>
                    </a:p>
                    <a:p>
                      <a:pPr marL="496567" indent="-248284" lvl="1">
                        <a:lnSpc>
                          <a:spcPts val="3219"/>
                        </a:lnSpc>
                        <a:buFont typeface="Arial"/>
                        <a:buChar char="•"/>
                      </a:pPr>
                      <a:r>
                        <a:rPr lang="en-US" sz="2299">
                          <a:solidFill>
                            <a:srgbClr val="0E2C4B"/>
                          </a:solidFill>
                          <a:latin typeface="Muli"/>
                        </a:rPr>
                        <a:t>Efektivitas occlusion culling terutama terlihat saat proyek menghadapi pembatasan kinerja GPU akibat overdraw.</a:t>
                      </a:r>
                    </a:p>
                    <a:p>
                      <a:pPr marL="496567" indent="-248284" lvl="1">
                        <a:lnSpc>
                          <a:spcPts val="3219"/>
                        </a:lnSpc>
                        <a:buFont typeface="Arial"/>
                        <a:buChar char="•"/>
                      </a:pPr>
                      <a:r>
                        <a:rPr lang="en-US" sz="2299">
                          <a:solidFill>
                            <a:srgbClr val="0E2C4B"/>
                          </a:solidFill>
                          <a:latin typeface="Muli"/>
                        </a:rPr>
                        <a:t>Memori yang cukup harus tersedia untuk memuat data occlusion culling yang dimuat oleh Unity saat runtime.</a:t>
                      </a:r>
                    </a:p>
                    <a:p>
                      <a:pPr marL="496567" indent="-248284" lvl="1">
                        <a:lnSpc>
                          <a:spcPts val="3219"/>
                        </a:lnSpc>
                        <a:buFont typeface="Arial"/>
                        <a:buChar char="•"/>
                      </a:pPr>
                      <a:r>
                        <a:rPr lang="en-US" sz="2299">
                          <a:solidFill>
                            <a:srgbClr val="0E2C4B"/>
                          </a:solidFill>
                          <a:latin typeface="Muli"/>
                        </a:rPr>
                        <a:t>Occlusion culling bekerja paling baik dalam Scene yang memiliki area kecil yang terpisah dengan jelas oleh GameObject solid.</a:t>
                      </a:r>
                    </a:p>
                    <a:p>
                      <a:pPr>
                        <a:lnSpc>
                          <a:spcPts val="3219"/>
                        </a:lnSpc>
                      </a:pPr>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76200">
                      <a:solidFill>
                        <a:srgbClr val="F2F3F4"/>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3359"/>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76200">
                      <a:solidFill>
                        <a:srgbClr val="F2F3F4"/>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graphicFrame>
        <p:nvGraphicFramePr>
          <p:cNvPr name="Table 7" id="7"/>
          <p:cNvGraphicFramePr>
            <a:graphicFrameLocks noGrp="true"/>
          </p:cNvGraphicFramePr>
          <p:nvPr/>
        </p:nvGraphicFramePr>
        <p:xfrm>
          <a:off x="9299575" y="513202"/>
          <a:ext cx="8674628" cy="9203884"/>
        </p:xfrm>
        <a:graphic>
          <a:graphicData uri="http://schemas.openxmlformats.org/drawingml/2006/table">
            <a:tbl>
              <a:tblPr/>
              <a:tblGrid>
                <a:gridCol w="1077074"/>
                <a:gridCol w="6882651"/>
                <a:gridCol w="714903"/>
              </a:tblGrid>
              <a:tr h="2952750">
                <a:tc>
                  <a:txBody>
                    <a:bodyPr anchor="t" rtlCol="false"/>
                    <a:lstStyle/>
                    <a:p>
                      <a:pPr algn="l">
                        <a:lnSpc>
                          <a:spcPts val="6000"/>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76200">
                      <a:solidFill>
                        <a:srgbClr val="F2F3F4"/>
                      </a:solidFill>
                      <a:prstDash val="solid"/>
                      <a:round/>
                      <a:headEnd type="none" w="med" len="med"/>
                      <a:tailEnd type="none" w="med" len="med"/>
                    </a:lnB>
                  </a:tcPr>
                </a:tc>
                <a:tc>
                  <a:txBody>
                    <a:bodyPr anchor="t" rtlCol="false"/>
                    <a:lstStyle/>
                    <a:p>
                      <a:pPr algn="l">
                        <a:lnSpc>
                          <a:spcPts val="6959"/>
                        </a:lnSpc>
                        <a:defRPr/>
                      </a:pPr>
                      <a:r>
                        <a:rPr lang="en-US" sz="5799">
                          <a:solidFill>
                            <a:srgbClr val="0E2C4B"/>
                          </a:solidFill>
                          <a:latin typeface="Muli Ultra-Bold"/>
                        </a:rPr>
                        <a:t>How occlusion culling works</a:t>
                      </a:r>
                      <a:endParaRPr lang="en-US" sz="1100"/>
                    </a:p>
                    <a:p>
                      <a:pPr>
                        <a:lnSpc>
                          <a:spcPts val="6959"/>
                        </a:lnSpc>
                      </a:pPr>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76200">
                      <a:solidFill>
                        <a:srgbClr val="F2F3F4"/>
                      </a:solidFill>
                      <a:prstDash val="solid"/>
                      <a:round/>
                      <a:headEnd type="none" w="med" len="med"/>
                      <a:tailEnd type="none" w="med" len="med"/>
                    </a:lnB>
                  </a:tcPr>
                </a:tc>
                <a:tc>
                  <a:txBody>
                    <a:bodyPr anchor="t" rtlCol="false"/>
                    <a:lstStyle/>
                    <a:p>
                      <a:pPr algn="l">
                        <a:lnSpc>
                          <a:spcPts val="6000"/>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76200">
                      <a:solidFill>
                        <a:srgbClr val="F2F3F4"/>
                      </a:solidFill>
                      <a:prstDash val="solid"/>
                      <a:round/>
                      <a:headEnd type="none" w="med" len="med"/>
                      <a:tailEnd type="none" w="med" len="med"/>
                    </a:lnB>
                  </a:tcPr>
                </a:tc>
              </a:tr>
              <a:tr h="6251134">
                <a:tc>
                  <a:txBody>
                    <a:bodyPr anchor="t" rtlCol="false"/>
                    <a:lstStyle/>
                    <a:p>
                      <a:pPr algn="l">
                        <a:lnSpc>
                          <a:spcPts val="3359"/>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76200">
                      <a:solidFill>
                        <a:srgbClr val="F2F3F4"/>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E2C4B"/>
                          </a:solidFill>
                          <a:latin typeface="Muli"/>
                        </a:rPr>
                        <a:t>Occlusion culling adalah proses untuk menentukan apa yang bisa dilihat oleh Kamera dalam sebuah Scene. Ini melibatkan pembuatan data selama proses yang disebut "baking" di Unity Editor. Data ini di-load saat runtime dan digunakan oleh Kamera yang memiliki occlusion culling diaktifkan. Ketika occlusion culling diaktifkan, Kamera akan melakukan baik frustum culling maupun occlusion culling secara bersamaan untuk meningkatkan efisiensi perenderan.</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76200">
                      <a:solidFill>
                        <a:srgbClr val="F2F3F4"/>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3359"/>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76200">
                      <a:solidFill>
                        <a:srgbClr val="F2F3F4"/>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8" id="8"/>
          <p:cNvSpPr/>
          <p:nvPr/>
        </p:nvSpPr>
        <p:spPr>
          <a:xfrm flipH="false" flipV="false" rot="0">
            <a:off x="7985528" y="2170549"/>
            <a:ext cx="1500565" cy="845944"/>
          </a:xfrm>
          <a:custGeom>
            <a:avLst/>
            <a:gdLst/>
            <a:ahLst/>
            <a:cxnLst/>
            <a:rect r="r" b="b" t="t" l="l"/>
            <a:pathLst>
              <a:path h="845944" w="1500565">
                <a:moveTo>
                  <a:pt x="0" y="0"/>
                </a:moveTo>
                <a:lnTo>
                  <a:pt x="1500565" y="0"/>
                </a:lnTo>
                <a:lnTo>
                  <a:pt x="1500565" y="845943"/>
                </a:lnTo>
                <a:lnTo>
                  <a:pt x="0" y="845943"/>
                </a:lnTo>
                <a:lnTo>
                  <a:pt x="0" y="0"/>
                </a:lnTo>
                <a:close/>
              </a:path>
            </a:pathLst>
          </a:custGeom>
          <a:blipFill>
            <a:blip r:embed="rId2"/>
            <a:stretch>
              <a:fillRect l="0" t="0" r="0" b="0"/>
            </a:stretch>
          </a:blipFill>
        </p:spPr>
      </p:sp>
      <p:sp>
        <p:nvSpPr>
          <p:cNvPr name="Freeform 9" id="9"/>
          <p:cNvSpPr/>
          <p:nvPr/>
        </p:nvSpPr>
        <p:spPr>
          <a:xfrm flipH="false" flipV="false" rot="0">
            <a:off x="9113057" y="2935447"/>
            <a:ext cx="1500565" cy="654622"/>
          </a:xfrm>
          <a:custGeom>
            <a:avLst/>
            <a:gdLst/>
            <a:ahLst/>
            <a:cxnLst/>
            <a:rect r="r" b="b" t="t" l="l"/>
            <a:pathLst>
              <a:path h="654622" w="1500565">
                <a:moveTo>
                  <a:pt x="0" y="0"/>
                </a:moveTo>
                <a:lnTo>
                  <a:pt x="1500565" y="0"/>
                </a:lnTo>
                <a:lnTo>
                  <a:pt x="1500565" y="654621"/>
                </a:lnTo>
                <a:lnTo>
                  <a:pt x="0" y="654621"/>
                </a:lnTo>
                <a:lnTo>
                  <a:pt x="0" y="0"/>
                </a:lnTo>
                <a:close/>
              </a:path>
            </a:pathLst>
          </a:custGeom>
          <a:blipFill>
            <a:blip r:embed="rId3"/>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5754489" y="236488"/>
            <a:ext cx="12203840" cy="9814023"/>
            <a:chOff x="0" y="0"/>
            <a:chExt cx="9763071" cy="7851218"/>
          </a:xfrm>
        </p:grpSpPr>
        <p:sp>
          <p:nvSpPr>
            <p:cNvPr name="Freeform 3" id="3"/>
            <p:cNvSpPr/>
            <p:nvPr/>
          </p:nvSpPr>
          <p:spPr>
            <a:xfrm flipH="false" flipV="false" rot="0">
              <a:off x="0" y="0"/>
              <a:ext cx="9763072" cy="7851218"/>
            </a:xfrm>
            <a:custGeom>
              <a:avLst/>
              <a:gdLst/>
              <a:ahLst/>
              <a:cxnLst/>
              <a:rect r="r" b="b" t="t" l="l"/>
              <a:pathLst>
                <a:path h="7851218" w="9763072">
                  <a:moveTo>
                    <a:pt x="9638612" y="7851218"/>
                  </a:moveTo>
                  <a:lnTo>
                    <a:pt x="124460" y="7851218"/>
                  </a:lnTo>
                  <a:cubicBezTo>
                    <a:pt x="55880" y="7851218"/>
                    <a:pt x="0" y="7795338"/>
                    <a:pt x="0" y="7726759"/>
                  </a:cubicBezTo>
                  <a:lnTo>
                    <a:pt x="0" y="124460"/>
                  </a:lnTo>
                  <a:cubicBezTo>
                    <a:pt x="0" y="55880"/>
                    <a:pt x="55880" y="0"/>
                    <a:pt x="124460" y="0"/>
                  </a:cubicBezTo>
                  <a:lnTo>
                    <a:pt x="9638612" y="0"/>
                  </a:lnTo>
                  <a:cubicBezTo>
                    <a:pt x="9707191" y="0"/>
                    <a:pt x="9763072" y="55880"/>
                    <a:pt x="9763072" y="124460"/>
                  </a:cubicBezTo>
                  <a:lnTo>
                    <a:pt x="9763072" y="7726759"/>
                  </a:lnTo>
                  <a:cubicBezTo>
                    <a:pt x="9763072" y="7795338"/>
                    <a:pt x="9707191" y="7851218"/>
                    <a:pt x="9638612" y="7851218"/>
                  </a:cubicBezTo>
                  <a:close/>
                </a:path>
              </a:pathLst>
            </a:custGeom>
            <a:solidFill>
              <a:srgbClr val="FFFFFF"/>
            </a:solidFill>
          </p:spPr>
        </p:sp>
      </p:grpSp>
      <p:grpSp>
        <p:nvGrpSpPr>
          <p:cNvPr name="Group 4" id="4"/>
          <p:cNvGrpSpPr/>
          <p:nvPr/>
        </p:nvGrpSpPr>
        <p:grpSpPr>
          <a:xfrm rot="0">
            <a:off x="16433800" y="8432800"/>
            <a:ext cx="825500" cy="825500"/>
            <a:chOff x="0" y="0"/>
            <a:chExt cx="1100667" cy="1100667"/>
          </a:xfrm>
        </p:grpSpPr>
        <p:grpSp>
          <p:nvGrpSpPr>
            <p:cNvPr name="Group 5" id="5"/>
            <p:cNvGrpSpPr/>
            <p:nvPr/>
          </p:nvGrpSpPr>
          <p:grpSpPr>
            <a:xfrm rot="0">
              <a:off x="0" y="0"/>
              <a:ext cx="1100667" cy="1100667"/>
              <a:chOff x="0" y="0"/>
              <a:chExt cx="660400" cy="660400"/>
            </a:xfrm>
          </p:grpSpPr>
          <p:sp>
            <p:nvSpPr>
              <p:cNvPr name="Freeform 6" id="6"/>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7" id="7"/>
            <p:cNvGrpSpPr/>
            <p:nvPr/>
          </p:nvGrpSpPr>
          <p:grpSpPr>
            <a:xfrm rot="-5400000">
              <a:off x="436385" y="452780"/>
              <a:ext cx="290178" cy="195107"/>
              <a:chOff x="0" y="0"/>
              <a:chExt cx="1930400" cy="1297940"/>
            </a:xfrm>
          </p:grpSpPr>
          <p:sp>
            <p:nvSpPr>
              <p:cNvPr name="Freeform 8" id="8"/>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TextBox 9" id="9"/>
          <p:cNvSpPr txBox="true"/>
          <p:nvPr/>
        </p:nvSpPr>
        <p:spPr>
          <a:xfrm rot="0">
            <a:off x="555393" y="3143250"/>
            <a:ext cx="5437221" cy="3771900"/>
          </a:xfrm>
          <a:prstGeom prst="rect">
            <a:avLst/>
          </a:prstGeom>
        </p:spPr>
        <p:txBody>
          <a:bodyPr anchor="t" rtlCol="false" tIns="0" lIns="0" bIns="0" rIns="0">
            <a:spAutoFit/>
          </a:bodyPr>
          <a:lstStyle/>
          <a:p>
            <a:pPr>
              <a:lnSpc>
                <a:spcPts val="7440"/>
              </a:lnSpc>
            </a:pPr>
            <a:r>
              <a:rPr lang="en-US" sz="6200">
                <a:solidFill>
                  <a:srgbClr val="0E2C4B"/>
                </a:solidFill>
                <a:latin typeface="Muli Ultra-Bold"/>
              </a:rPr>
              <a:t>Getting started with </a:t>
            </a:r>
            <a:r>
              <a:rPr lang="en-US" sz="6200">
                <a:solidFill>
                  <a:srgbClr val="F36825"/>
                </a:solidFill>
                <a:latin typeface="Muli Ultra-Bold"/>
              </a:rPr>
              <a:t>occlusion culling</a:t>
            </a:r>
          </a:p>
        </p:txBody>
      </p:sp>
      <p:sp>
        <p:nvSpPr>
          <p:cNvPr name="TextBox 10" id="10"/>
          <p:cNvSpPr txBox="true"/>
          <p:nvPr/>
        </p:nvSpPr>
        <p:spPr>
          <a:xfrm rot="0">
            <a:off x="6458051" y="1447800"/>
            <a:ext cx="10388499" cy="7000875"/>
          </a:xfrm>
          <a:prstGeom prst="rect">
            <a:avLst/>
          </a:prstGeom>
        </p:spPr>
        <p:txBody>
          <a:bodyPr anchor="t" rtlCol="false" tIns="0" lIns="0" bIns="0" rIns="0">
            <a:spAutoFit/>
          </a:bodyPr>
          <a:lstStyle/>
          <a:p>
            <a:pPr algn="just" marL="626109" indent="-313054" lvl="1">
              <a:lnSpc>
                <a:spcPts val="3479"/>
              </a:lnSpc>
              <a:buFont typeface="Arial"/>
              <a:buChar char="•"/>
            </a:pPr>
            <a:r>
              <a:rPr lang="en-US" sz="2899">
                <a:solidFill>
                  <a:srgbClr val="0E2C4B"/>
                </a:solidFill>
                <a:latin typeface="Muli Semi-Bold"/>
              </a:rPr>
              <a:t>Untuk mengatur GameObject dalam Unity sebagai Static Occluders atau Static Occludees perlu mempertimbangkan karakteristik berikut:</a:t>
            </a:r>
          </a:p>
          <a:p>
            <a:pPr algn="just" marL="1252218" indent="-417406" lvl="2">
              <a:lnSpc>
                <a:spcPts val="3479"/>
              </a:lnSpc>
              <a:buFont typeface="Arial"/>
              <a:buChar char="⚬"/>
            </a:pPr>
            <a:r>
              <a:rPr lang="en-US" sz="2899">
                <a:solidFill>
                  <a:srgbClr val="0E2C4B"/>
                </a:solidFill>
                <a:latin typeface="Muli Semi-Bold"/>
              </a:rPr>
              <a:t>Static Occluders harus berupa GameObject yang solid, tidak transparan, memiliki komponen Terrain atau Mesh Renderer, dan tidak bergerak saat runtime.</a:t>
            </a:r>
          </a:p>
          <a:p>
            <a:pPr algn="just" marL="1252218" indent="-417406" lvl="2">
              <a:lnSpc>
                <a:spcPts val="3479"/>
              </a:lnSpc>
              <a:buFont typeface="Arial"/>
              <a:buChar char="⚬"/>
            </a:pPr>
            <a:r>
              <a:rPr lang="en-US" sz="2899">
                <a:solidFill>
                  <a:srgbClr val="0E2C4B"/>
                </a:solidFill>
                <a:latin typeface="Muli Semi-Bold"/>
              </a:rPr>
              <a:t>Static Occludees adalah GameObject yang mungkin akan tersembunyi saat runtime dan harus memiliki komponen Renderer serta tidak bergerak saat runtime.</a:t>
            </a:r>
          </a:p>
          <a:p>
            <a:pPr algn="just" marL="626109" indent="-313054" lvl="1">
              <a:lnSpc>
                <a:spcPts val="3479"/>
              </a:lnSpc>
              <a:buFont typeface="Arial"/>
              <a:buChar char="•"/>
            </a:pPr>
            <a:r>
              <a:rPr lang="en-US" sz="2899">
                <a:solidFill>
                  <a:srgbClr val="0E2C4B"/>
                </a:solidFill>
                <a:latin typeface="Muli Semi-Bold"/>
              </a:rPr>
              <a:t>Setelah mengidentifikasi GameObject yang sesuai, kita dapat mengaturnya sebagai Static Occluders dan Static Occludees dengan mengubah pengaturan di Inspector.</a:t>
            </a:r>
          </a:p>
          <a:p>
            <a:pPr algn="just" marL="626109" indent="-313054" lvl="1">
              <a:lnSpc>
                <a:spcPts val="3479"/>
              </a:lnSpc>
              <a:buFont typeface="Arial"/>
              <a:buChar char="•"/>
            </a:pPr>
            <a:r>
              <a:rPr lang="en-US" sz="2899">
                <a:solidFill>
                  <a:srgbClr val="0E2C4B"/>
                </a:solidFill>
                <a:latin typeface="Muli Semi-Bold"/>
              </a:rPr>
              <a:t>Pastikan untuk mengaktifkan Occlusion Culling pada camera untuk mendukung teknik tersebut dalam game.</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7637692" y="236488"/>
            <a:ext cx="10320636" cy="9814023"/>
            <a:chOff x="0" y="0"/>
            <a:chExt cx="8256508" cy="7851218"/>
          </a:xfrm>
        </p:grpSpPr>
        <p:sp>
          <p:nvSpPr>
            <p:cNvPr name="Freeform 3" id="3"/>
            <p:cNvSpPr/>
            <p:nvPr/>
          </p:nvSpPr>
          <p:spPr>
            <a:xfrm flipH="false" flipV="false" rot="0">
              <a:off x="0" y="0"/>
              <a:ext cx="8256508" cy="7851218"/>
            </a:xfrm>
            <a:custGeom>
              <a:avLst/>
              <a:gdLst/>
              <a:ahLst/>
              <a:cxnLst/>
              <a:rect r="r" b="b" t="t" l="l"/>
              <a:pathLst>
                <a:path h="7851218" w="8256508">
                  <a:moveTo>
                    <a:pt x="8132049" y="7851218"/>
                  </a:moveTo>
                  <a:lnTo>
                    <a:pt x="124460" y="7851218"/>
                  </a:lnTo>
                  <a:cubicBezTo>
                    <a:pt x="55880" y="7851218"/>
                    <a:pt x="0" y="7795338"/>
                    <a:pt x="0" y="7726759"/>
                  </a:cubicBezTo>
                  <a:lnTo>
                    <a:pt x="0" y="124460"/>
                  </a:lnTo>
                  <a:cubicBezTo>
                    <a:pt x="0" y="55880"/>
                    <a:pt x="55880" y="0"/>
                    <a:pt x="124460" y="0"/>
                  </a:cubicBezTo>
                  <a:lnTo>
                    <a:pt x="8132049" y="0"/>
                  </a:lnTo>
                  <a:cubicBezTo>
                    <a:pt x="8200629" y="0"/>
                    <a:pt x="8256508" y="55880"/>
                    <a:pt x="8256508" y="124460"/>
                  </a:cubicBezTo>
                  <a:lnTo>
                    <a:pt x="8256508" y="7726759"/>
                  </a:lnTo>
                  <a:cubicBezTo>
                    <a:pt x="8256508" y="7795338"/>
                    <a:pt x="8200629" y="7851218"/>
                    <a:pt x="8132049" y="7851218"/>
                  </a:cubicBezTo>
                  <a:close/>
                </a:path>
              </a:pathLst>
            </a:custGeom>
            <a:solidFill>
              <a:srgbClr val="FFFFFF"/>
            </a:solidFill>
          </p:spPr>
        </p:sp>
      </p:grpSp>
      <p:grpSp>
        <p:nvGrpSpPr>
          <p:cNvPr name="Group 4" id="4"/>
          <p:cNvGrpSpPr/>
          <p:nvPr/>
        </p:nvGrpSpPr>
        <p:grpSpPr>
          <a:xfrm rot="0">
            <a:off x="16433800" y="8432800"/>
            <a:ext cx="825500" cy="825500"/>
            <a:chOff x="0" y="0"/>
            <a:chExt cx="1100667" cy="1100667"/>
          </a:xfrm>
        </p:grpSpPr>
        <p:grpSp>
          <p:nvGrpSpPr>
            <p:cNvPr name="Group 5" id="5"/>
            <p:cNvGrpSpPr/>
            <p:nvPr/>
          </p:nvGrpSpPr>
          <p:grpSpPr>
            <a:xfrm rot="0">
              <a:off x="0" y="0"/>
              <a:ext cx="1100667" cy="1100667"/>
              <a:chOff x="0" y="0"/>
              <a:chExt cx="660400" cy="660400"/>
            </a:xfrm>
          </p:grpSpPr>
          <p:sp>
            <p:nvSpPr>
              <p:cNvPr name="Freeform 6" id="6"/>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7" id="7"/>
            <p:cNvGrpSpPr/>
            <p:nvPr/>
          </p:nvGrpSpPr>
          <p:grpSpPr>
            <a:xfrm rot="-5400000">
              <a:off x="436385" y="452780"/>
              <a:ext cx="290178" cy="195107"/>
              <a:chOff x="0" y="0"/>
              <a:chExt cx="1930400" cy="1297940"/>
            </a:xfrm>
          </p:grpSpPr>
          <p:sp>
            <p:nvSpPr>
              <p:cNvPr name="Freeform 8" id="8"/>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TextBox 9" id="9"/>
          <p:cNvSpPr txBox="true"/>
          <p:nvPr/>
        </p:nvSpPr>
        <p:spPr>
          <a:xfrm rot="0">
            <a:off x="7666267" y="1768475"/>
            <a:ext cx="9655540" cy="6800850"/>
          </a:xfrm>
          <a:prstGeom prst="rect">
            <a:avLst/>
          </a:prstGeom>
        </p:spPr>
        <p:txBody>
          <a:bodyPr anchor="t" rtlCol="false" tIns="0" lIns="0" bIns="0" rIns="0">
            <a:spAutoFit/>
          </a:bodyPr>
          <a:lstStyle/>
          <a:p>
            <a:pPr algn="just" marL="690877" indent="-345439" lvl="1">
              <a:lnSpc>
                <a:spcPts val="3839"/>
              </a:lnSpc>
              <a:buFont typeface="Arial"/>
              <a:buChar char="•"/>
            </a:pPr>
            <a:r>
              <a:rPr lang="en-US" sz="3199">
                <a:solidFill>
                  <a:srgbClr val="0E2C4B"/>
                </a:solidFill>
                <a:latin typeface="Muli Semi-Bold"/>
              </a:rPr>
              <a:t>Buka window Occlusion Culling dengan memilih Window &gt; Rendering &gt; Occlusion Culling dari menu atas.</a:t>
            </a:r>
          </a:p>
          <a:p>
            <a:pPr algn="just" marL="690877" indent="-345439" lvl="1">
              <a:lnSpc>
                <a:spcPts val="3839"/>
              </a:lnSpc>
              <a:buFont typeface="Arial"/>
              <a:buChar char="•"/>
            </a:pPr>
            <a:r>
              <a:rPr lang="en-US" sz="3199">
                <a:solidFill>
                  <a:srgbClr val="0E2C4B"/>
                </a:solidFill>
                <a:latin typeface="Muli Semi-Bold"/>
              </a:rPr>
              <a:t>Pilih tab "Bake" di dalam window Occlusion Culling.</a:t>
            </a:r>
          </a:p>
          <a:p>
            <a:pPr algn="just" marL="690877" indent="-345439" lvl="1">
              <a:lnSpc>
                <a:spcPts val="3839"/>
              </a:lnSpc>
              <a:buFont typeface="Arial"/>
              <a:buChar char="•"/>
            </a:pPr>
            <a:r>
              <a:rPr lang="en-US" sz="3199">
                <a:solidFill>
                  <a:srgbClr val="0E2C4B"/>
                </a:solidFill>
                <a:latin typeface="Muli Semi-Bold"/>
              </a:rPr>
              <a:t>Di sudut kanan bawah window "Inspector," klik tombol "Bake."</a:t>
            </a:r>
          </a:p>
          <a:p>
            <a:pPr algn="just" marL="690877" indent="-345439" lvl="1">
              <a:lnSpc>
                <a:spcPts val="3839"/>
              </a:lnSpc>
              <a:buFont typeface="Arial"/>
              <a:buChar char="•"/>
            </a:pPr>
            <a:r>
              <a:rPr lang="en-US" sz="3199">
                <a:solidFill>
                  <a:srgbClr val="0E2C4B"/>
                </a:solidFill>
                <a:latin typeface="Muli Semi-Bold"/>
              </a:rPr>
              <a:t>Unity akan menghasilkan data occlusion culling.</a:t>
            </a:r>
          </a:p>
          <a:p>
            <a:pPr algn="just" marL="690877" indent="-345439" lvl="1">
              <a:lnSpc>
                <a:spcPts val="3839"/>
              </a:lnSpc>
              <a:buFont typeface="Arial"/>
              <a:buChar char="•"/>
            </a:pPr>
            <a:r>
              <a:rPr lang="en-US" sz="3199">
                <a:solidFill>
                  <a:srgbClr val="0E2C4B"/>
                </a:solidFill>
                <a:latin typeface="Muli Semi-Bold"/>
              </a:rPr>
              <a:t>Data ini akan disimpan sebagai aset dalam project yang telah dibuat.</a:t>
            </a:r>
          </a:p>
          <a:p>
            <a:pPr algn="just" marL="690877" indent="-345439" lvl="1">
              <a:lnSpc>
                <a:spcPts val="3839"/>
              </a:lnSpc>
              <a:buFont typeface="Arial"/>
              <a:buChar char="•"/>
            </a:pPr>
            <a:r>
              <a:rPr lang="en-US" sz="3199">
                <a:solidFill>
                  <a:srgbClr val="0E2C4B"/>
                </a:solidFill>
                <a:latin typeface="Muli Semi-Bold"/>
              </a:rPr>
              <a:t>Data ini juga akan dihubungkan dengan Scene saat ini sehingga dapat digunakan untuk mengoptimalkan perenderan dalam game.</a:t>
            </a:r>
          </a:p>
        </p:txBody>
      </p:sp>
      <p:sp>
        <p:nvSpPr>
          <p:cNvPr name="Freeform 10" id="10"/>
          <p:cNvSpPr/>
          <p:nvPr/>
        </p:nvSpPr>
        <p:spPr>
          <a:xfrm flipH="false" flipV="false" rot="0">
            <a:off x="1028700" y="2520796"/>
            <a:ext cx="5729073" cy="7046942"/>
          </a:xfrm>
          <a:custGeom>
            <a:avLst/>
            <a:gdLst/>
            <a:ahLst/>
            <a:cxnLst/>
            <a:rect r="r" b="b" t="t" l="l"/>
            <a:pathLst>
              <a:path h="7046942" w="5729073">
                <a:moveTo>
                  <a:pt x="0" y="0"/>
                </a:moveTo>
                <a:lnTo>
                  <a:pt x="5729073" y="0"/>
                </a:lnTo>
                <a:lnTo>
                  <a:pt x="5729073" y="7046942"/>
                </a:lnTo>
                <a:lnTo>
                  <a:pt x="0" y="7046942"/>
                </a:lnTo>
                <a:lnTo>
                  <a:pt x="0" y="0"/>
                </a:lnTo>
                <a:close/>
              </a:path>
            </a:pathLst>
          </a:custGeom>
          <a:blipFill>
            <a:blip r:embed="rId2"/>
            <a:stretch>
              <a:fillRect l="0" t="0" r="0" b="0"/>
            </a:stretch>
          </a:blipFill>
        </p:spPr>
      </p:sp>
      <p:sp>
        <p:nvSpPr>
          <p:cNvPr name="TextBox 11" id="11"/>
          <p:cNvSpPr txBox="true"/>
          <p:nvPr/>
        </p:nvSpPr>
        <p:spPr>
          <a:xfrm rot="0">
            <a:off x="1003068" y="236488"/>
            <a:ext cx="5437221" cy="1981200"/>
          </a:xfrm>
          <a:prstGeom prst="rect">
            <a:avLst/>
          </a:prstGeom>
        </p:spPr>
        <p:txBody>
          <a:bodyPr anchor="t" rtlCol="false" tIns="0" lIns="0" bIns="0" rIns="0">
            <a:spAutoFit/>
          </a:bodyPr>
          <a:lstStyle/>
          <a:p>
            <a:pPr>
              <a:lnSpc>
                <a:spcPts val="7800"/>
              </a:lnSpc>
            </a:pPr>
            <a:r>
              <a:rPr lang="en-US" sz="6500">
                <a:solidFill>
                  <a:srgbClr val="0E2C4B"/>
                </a:solidFill>
                <a:latin typeface="Muli Bold"/>
              </a:rPr>
              <a:t>Baking the Data</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7637692" y="236488"/>
            <a:ext cx="10320636" cy="9814023"/>
            <a:chOff x="0" y="0"/>
            <a:chExt cx="8256508" cy="7851218"/>
          </a:xfrm>
        </p:grpSpPr>
        <p:sp>
          <p:nvSpPr>
            <p:cNvPr name="Freeform 3" id="3"/>
            <p:cNvSpPr/>
            <p:nvPr/>
          </p:nvSpPr>
          <p:spPr>
            <a:xfrm flipH="false" flipV="false" rot="0">
              <a:off x="0" y="0"/>
              <a:ext cx="8256508" cy="7851218"/>
            </a:xfrm>
            <a:custGeom>
              <a:avLst/>
              <a:gdLst/>
              <a:ahLst/>
              <a:cxnLst/>
              <a:rect r="r" b="b" t="t" l="l"/>
              <a:pathLst>
                <a:path h="7851218" w="8256508">
                  <a:moveTo>
                    <a:pt x="8132049" y="7851218"/>
                  </a:moveTo>
                  <a:lnTo>
                    <a:pt x="124460" y="7851218"/>
                  </a:lnTo>
                  <a:cubicBezTo>
                    <a:pt x="55880" y="7851218"/>
                    <a:pt x="0" y="7795338"/>
                    <a:pt x="0" y="7726759"/>
                  </a:cubicBezTo>
                  <a:lnTo>
                    <a:pt x="0" y="124460"/>
                  </a:lnTo>
                  <a:cubicBezTo>
                    <a:pt x="0" y="55880"/>
                    <a:pt x="55880" y="0"/>
                    <a:pt x="124460" y="0"/>
                  </a:cubicBezTo>
                  <a:lnTo>
                    <a:pt x="8132049" y="0"/>
                  </a:lnTo>
                  <a:cubicBezTo>
                    <a:pt x="8200629" y="0"/>
                    <a:pt x="8256508" y="55880"/>
                    <a:pt x="8256508" y="124460"/>
                  </a:cubicBezTo>
                  <a:lnTo>
                    <a:pt x="8256508" y="7726759"/>
                  </a:lnTo>
                  <a:cubicBezTo>
                    <a:pt x="8256508" y="7795338"/>
                    <a:pt x="8200629" y="7851218"/>
                    <a:pt x="8132049" y="7851218"/>
                  </a:cubicBezTo>
                  <a:close/>
                </a:path>
              </a:pathLst>
            </a:custGeom>
            <a:solidFill>
              <a:srgbClr val="FFFFFF"/>
            </a:solidFill>
          </p:spPr>
        </p:sp>
      </p:grpSp>
      <p:grpSp>
        <p:nvGrpSpPr>
          <p:cNvPr name="Group 4" id="4"/>
          <p:cNvGrpSpPr/>
          <p:nvPr/>
        </p:nvGrpSpPr>
        <p:grpSpPr>
          <a:xfrm rot="0">
            <a:off x="16433800" y="8432800"/>
            <a:ext cx="825500" cy="825500"/>
            <a:chOff x="0" y="0"/>
            <a:chExt cx="1100667" cy="1100667"/>
          </a:xfrm>
        </p:grpSpPr>
        <p:grpSp>
          <p:nvGrpSpPr>
            <p:cNvPr name="Group 5" id="5"/>
            <p:cNvGrpSpPr/>
            <p:nvPr/>
          </p:nvGrpSpPr>
          <p:grpSpPr>
            <a:xfrm rot="0">
              <a:off x="0" y="0"/>
              <a:ext cx="1100667" cy="1100667"/>
              <a:chOff x="0" y="0"/>
              <a:chExt cx="660400" cy="660400"/>
            </a:xfrm>
          </p:grpSpPr>
          <p:sp>
            <p:nvSpPr>
              <p:cNvPr name="Freeform 6" id="6"/>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7" id="7"/>
            <p:cNvGrpSpPr/>
            <p:nvPr/>
          </p:nvGrpSpPr>
          <p:grpSpPr>
            <a:xfrm rot="-5400000">
              <a:off x="436385" y="452780"/>
              <a:ext cx="290178" cy="195107"/>
              <a:chOff x="0" y="0"/>
              <a:chExt cx="1930400" cy="1297940"/>
            </a:xfrm>
          </p:grpSpPr>
          <p:sp>
            <p:nvSpPr>
              <p:cNvPr name="Freeform 8" id="8"/>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TextBox 9" id="9"/>
          <p:cNvSpPr txBox="true"/>
          <p:nvPr/>
        </p:nvSpPr>
        <p:spPr>
          <a:xfrm rot="0">
            <a:off x="7666267" y="1768475"/>
            <a:ext cx="9655540" cy="6800850"/>
          </a:xfrm>
          <a:prstGeom prst="rect">
            <a:avLst/>
          </a:prstGeom>
        </p:spPr>
        <p:txBody>
          <a:bodyPr anchor="t" rtlCol="false" tIns="0" lIns="0" bIns="0" rIns="0">
            <a:spAutoFit/>
          </a:bodyPr>
          <a:lstStyle/>
          <a:p>
            <a:pPr algn="just" marL="690877" indent="-345439" lvl="1">
              <a:lnSpc>
                <a:spcPts val="3839"/>
              </a:lnSpc>
              <a:buFont typeface="Arial"/>
              <a:buChar char="•"/>
            </a:pPr>
            <a:r>
              <a:rPr lang="en-US" sz="3199">
                <a:solidFill>
                  <a:srgbClr val="0E2C4B"/>
                </a:solidFill>
                <a:latin typeface="Muli Semi-Bold"/>
              </a:rPr>
              <a:t>Pastikan jendela Occlusion Culling dan tampilan Scene terlihat.</a:t>
            </a:r>
          </a:p>
          <a:p>
            <a:pPr algn="just" marL="690877" indent="-345439" lvl="1">
              <a:lnSpc>
                <a:spcPts val="3839"/>
              </a:lnSpc>
              <a:buFont typeface="Arial"/>
              <a:buChar char="•"/>
            </a:pPr>
            <a:r>
              <a:rPr lang="en-US" sz="3199">
                <a:solidFill>
                  <a:srgbClr val="0E2C4B"/>
                </a:solidFill>
                <a:latin typeface="Muli Semi-Bold"/>
              </a:rPr>
              <a:t>Pilih sebuah camera dalam Scene.</a:t>
            </a:r>
          </a:p>
          <a:p>
            <a:pPr algn="just" marL="690877" indent="-345439" lvl="1">
              <a:lnSpc>
                <a:spcPts val="3839"/>
              </a:lnSpc>
              <a:buFont typeface="Arial"/>
              <a:buChar char="•"/>
            </a:pPr>
            <a:r>
              <a:rPr lang="en-US" sz="3199">
                <a:solidFill>
                  <a:srgbClr val="0E2C4B"/>
                </a:solidFill>
                <a:latin typeface="Muli Semi-Bold"/>
              </a:rPr>
              <a:t>Gerakkan camera, dan perhatikan tampilan Scene. Maka akan terlihat GameObject menghilang dari pandangan saat camera tidak dapat melihatnya, baik karena frustum culling atau occlusion culling.</a:t>
            </a:r>
          </a:p>
          <a:p>
            <a:pPr algn="just" marL="690877" indent="-345439" lvl="1">
              <a:lnSpc>
                <a:spcPts val="3839"/>
              </a:lnSpc>
              <a:buFont typeface="Arial"/>
              <a:buChar char="•"/>
            </a:pPr>
            <a:r>
              <a:rPr lang="en-US" sz="3199">
                <a:solidFill>
                  <a:srgbClr val="0E2C4B"/>
                </a:solidFill>
                <a:latin typeface="Muli Semi-Bold"/>
              </a:rPr>
              <a:t>Gunakan popup Occlusion Culling dalam tampilan Scene untuk mengatur visualisasi.</a:t>
            </a:r>
          </a:p>
          <a:p>
            <a:pPr algn="just" marL="690877" indent="-345439" lvl="1">
              <a:lnSpc>
                <a:spcPts val="3839"/>
              </a:lnSpc>
              <a:buFont typeface="Arial"/>
              <a:buChar char="•"/>
            </a:pPr>
            <a:r>
              <a:rPr lang="en-US" sz="3199">
                <a:solidFill>
                  <a:srgbClr val="0E2C4B"/>
                </a:solidFill>
                <a:latin typeface="Muli Semi-Bold"/>
              </a:rPr>
              <a:t>Jika diperlukan, sesuaikan pengaturan pembakaran (bake settings) di tab Bake di window Occlusion Culling, dan ulangi proses bake jika perlu.</a:t>
            </a:r>
          </a:p>
        </p:txBody>
      </p:sp>
      <p:sp>
        <p:nvSpPr>
          <p:cNvPr name="Freeform 10" id="10"/>
          <p:cNvSpPr/>
          <p:nvPr/>
        </p:nvSpPr>
        <p:spPr>
          <a:xfrm flipH="false" flipV="false" rot="0">
            <a:off x="1003068" y="2509244"/>
            <a:ext cx="5717421" cy="7032610"/>
          </a:xfrm>
          <a:custGeom>
            <a:avLst/>
            <a:gdLst/>
            <a:ahLst/>
            <a:cxnLst/>
            <a:rect r="r" b="b" t="t" l="l"/>
            <a:pathLst>
              <a:path h="7032610" w="5717421">
                <a:moveTo>
                  <a:pt x="0" y="0"/>
                </a:moveTo>
                <a:lnTo>
                  <a:pt x="5717420" y="0"/>
                </a:lnTo>
                <a:lnTo>
                  <a:pt x="5717420" y="7032610"/>
                </a:lnTo>
                <a:lnTo>
                  <a:pt x="0" y="7032610"/>
                </a:lnTo>
                <a:lnTo>
                  <a:pt x="0" y="0"/>
                </a:lnTo>
                <a:close/>
              </a:path>
            </a:pathLst>
          </a:custGeom>
          <a:blipFill>
            <a:blip r:embed="rId2"/>
            <a:stretch>
              <a:fillRect l="0" t="0" r="0" b="0"/>
            </a:stretch>
          </a:blipFill>
        </p:spPr>
      </p:sp>
      <p:sp>
        <p:nvSpPr>
          <p:cNvPr name="TextBox 11" id="11"/>
          <p:cNvSpPr txBox="true"/>
          <p:nvPr/>
        </p:nvSpPr>
        <p:spPr>
          <a:xfrm rot="0">
            <a:off x="1003068" y="236488"/>
            <a:ext cx="5437221" cy="2971800"/>
          </a:xfrm>
          <a:prstGeom prst="rect">
            <a:avLst/>
          </a:prstGeom>
        </p:spPr>
        <p:txBody>
          <a:bodyPr anchor="t" rtlCol="false" tIns="0" lIns="0" bIns="0" rIns="0">
            <a:spAutoFit/>
          </a:bodyPr>
          <a:lstStyle/>
          <a:p>
            <a:pPr>
              <a:lnSpc>
                <a:spcPts val="7800"/>
              </a:lnSpc>
            </a:pPr>
            <a:r>
              <a:rPr lang="en-US" sz="6500">
                <a:solidFill>
                  <a:srgbClr val="0E2C4B"/>
                </a:solidFill>
                <a:latin typeface="Muli Bold"/>
              </a:rPr>
              <a:t>Visualizing the results</a:t>
            </a:r>
          </a:p>
          <a:p>
            <a:pPr>
              <a:lnSpc>
                <a:spcPts val="7800"/>
              </a:lnSpc>
            </a:pP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sp>
        <p:nvSpPr>
          <p:cNvPr name="TextBox 2" id="2"/>
          <p:cNvSpPr txBox="true"/>
          <p:nvPr/>
        </p:nvSpPr>
        <p:spPr>
          <a:xfrm rot="0">
            <a:off x="3538594" y="528638"/>
            <a:ext cx="12085364" cy="1981200"/>
          </a:xfrm>
          <a:prstGeom prst="rect">
            <a:avLst/>
          </a:prstGeom>
        </p:spPr>
        <p:txBody>
          <a:bodyPr anchor="t" rtlCol="false" tIns="0" lIns="0" bIns="0" rIns="0">
            <a:spAutoFit/>
          </a:bodyPr>
          <a:lstStyle/>
          <a:p>
            <a:pPr algn="ctr">
              <a:lnSpc>
                <a:spcPts val="7800"/>
              </a:lnSpc>
            </a:pPr>
            <a:r>
              <a:rPr lang="en-US" sz="6500">
                <a:solidFill>
                  <a:srgbClr val="0E2C4B"/>
                </a:solidFill>
                <a:latin typeface="Muli Bold"/>
              </a:rPr>
              <a:t>Using occlusion culling with dynamic GameObjects</a:t>
            </a:r>
          </a:p>
        </p:txBody>
      </p:sp>
      <p:sp>
        <p:nvSpPr>
          <p:cNvPr name="TextBox 3" id="3"/>
          <p:cNvSpPr txBox="true"/>
          <p:nvPr/>
        </p:nvSpPr>
        <p:spPr>
          <a:xfrm rot="0">
            <a:off x="1028700" y="3486015"/>
            <a:ext cx="11122838" cy="543496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E2C4B"/>
                </a:solidFill>
                <a:latin typeface="Muli"/>
              </a:rPr>
              <a:t>GameObjects dalam Unity bisa statis atau dinamis. GameObjects statis bisa menjadi occluder atau occludee dalam occlusion culling. GameObjects dinamis tidak bisa menjadi occluder, tapi bisa menjadi occludee saat runtime.</a:t>
            </a:r>
          </a:p>
          <a:p>
            <a:pPr>
              <a:lnSpc>
                <a:spcPts val="3359"/>
              </a:lnSpc>
            </a:pPr>
          </a:p>
          <a:p>
            <a:pPr marL="518160" indent="-259080" lvl="1">
              <a:lnSpc>
                <a:spcPts val="3359"/>
              </a:lnSpc>
              <a:buFont typeface="Arial"/>
              <a:buChar char="•"/>
            </a:pPr>
            <a:r>
              <a:rPr lang="en-US" sz="2400">
                <a:solidFill>
                  <a:srgbClr val="0E2C4B"/>
                </a:solidFill>
                <a:latin typeface="Muli"/>
              </a:rPr>
              <a:t>Kita dapat mengontrol perilaku occlusion culling GameObject dinamis dengan mengaktifkan atau menonaktifkan "Dynamic Occlusion" pada komponen Renderer. Dynamic Occlusion biasanya aktif, tetapi bisa dinonaktifkan untuk efek khusus.</a:t>
            </a:r>
          </a:p>
          <a:p>
            <a:pPr>
              <a:lnSpc>
                <a:spcPts val="3359"/>
              </a:lnSpc>
            </a:pPr>
          </a:p>
          <a:p>
            <a:pPr marL="518160" indent="-259080" lvl="1">
              <a:lnSpc>
                <a:spcPts val="3359"/>
              </a:lnSpc>
              <a:buFont typeface="Arial"/>
              <a:buChar char="•"/>
            </a:pPr>
            <a:r>
              <a:rPr lang="en-US" sz="2400">
                <a:solidFill>
                  <a:srgbClr val="0E2C4B"/>
                </a:solidFill>
                <a:latin typeface="Muli"/>
              </a:rPr>
              <a:t>Jika ingin menghindari occlusion culling pada GameObject tertentu, kita dapat menonaktifkan Dynamic Occlusion untuk menghemat perhitungan runtime dan CPU. Ini bermanfaat dalam skala besar untuk kinerja.</a:t>
            </a:r>
          </a:p>
        </p:txBody>
      </p:sp>
      <p:sp>
        <p:nvSpPr>
          <p:cNvPr name="Freeform 4" id="4"/>
          <p:cNvSpPr/>
          <p:nvPr/>
        </p:nvSpPr>
        <p:spPr>
          <a:xfrm flipH="true" flipV="false" rot="0">
            <a:off x="12434569" y="4139453"/>
            <a:ext cx="5209564" cy="5384562"/>
          </a:xfrm>
          <a:custGeom>
            <a:avLst/>
            <a:gdLst/>
            <a:ahLst/>
            <a:cxnLst/>
            <a:rect r="r" b="b" t="t" l="l"/>
            <a:pathLst>
              <a:path h="5384562" w="5209564">
                <a:moveTo>
                  <a:pt x="5209564" y="0"/>
                </a:moveTo>
                <a:lnTo>
                  <a:pt x="0" y="0"/>
                </a:lnTo>
                <a:lnTo>
                  <a:pt x="0" y="5384562"/>
                </a:lnTo>
                <a:lnTo>
                  <a:pt x="5209564" y="5384562"/>
                </a:lnTo>
                <a:lnTo>
                  <a:pt x="5209564"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709446" y="697633"/>
            <a:ext cx="16904580" cy="8962680"/>
            <a:chOff x="0" y="0"/>
            <a:chExt cx="13523664" cy="7170144"/>
          </a:xfrm>
        </p:grpSpPr>
        <p:sp>
          <p:nvSpPr>
            <p:cNvPr name="Freeform 3" id="3"/>
            <p:cNvSpPr/>
            <p:nvPr/>
          </p:nvSpPr>
          <p:spPr>
            <a:xfrm flipH="false" flipV="false" rot="0">
              <a:off x="0" y="0"/>
              <a:ext cx="13523664" cy="7170144"/>
            </a:xfrm>
            <a:custGeom>
              <a:avLst/>
              <a:gdLst/>
              <a:ahLst/>
              <a:cxnLst/>
              <a:rect r="r" b="b" t="t" l="l"/>
              <a:pathLst>
                <a:path h="7170144" w="13523664">
                  <a:moveTo>
                    <a:pt x="13399204" y="7170144"/>
                  </a:moveTo>
                  <a:lnTo>
                    <a:pt x="124460" y="7170144"/>
                  </a:lnTo>
                  <a:cubicBezTo>
                    <a:pt x="55880" y="7170144"/>
                    <a:pt x="0" y="7114263"/>
                    <a:pt x="0" y="7045684"/>
                  </a:cubicBezTo>
                  <a:lnTo>
                    <a:pt x="0" y="124460"/>
                  </a:lnTo>
                  <a:cubicBezTo>
                    <a:pt x="0" y="55880"/>
                    <a:pt x="55880" y="0"/>
                    <a:pt x="124460" y="0"/>
                  </a:cubicBezTo>
                  <a:lnTo>
                    <a:pt x="13399204" y="0"/>
                  </a:lnTo>
                  <a:cubicBezTo>
                    <a:pt x="13467784" y="0"/>
                    <a:pt x="13523664" y="55880"/>
                    <a:pt x="13523664" y="124460"/>
                  </a:cubicBezTo>
                  <a:lnTo>
                    <a:pt x="13523664" y="7045684"/>
                  </a:lnTo>
                  <a:cubicBezTo>
                    <a:pt x="13523664" y="7114263"/>
                    <a:pt x="13467784" y="7170144"/>
                    <a:pt x="13399204" y="7170144"/>
                  </a:cubicBezTo>
                  <a:close/>
                </a:path>
              </a:pathLst>
            </a:custGeom>
            <a:solidFill>
              <a:srgbClr val="FFFFFF"/>
            </a:solidFill>
          </p:spPr>
        </p:sp>
      </p:grpSp>
      <p:sp>
        <p:nvSpPr>
          <p:cNvPr name="TextBox 4" id="4"/>
          <p:cNvSpPr txBox="true"/>
          <p:nvPr/>
        </p:nvSpPr>
        <p:spPr>
          <a:xfrm rot="0">
            <a:off x="4106443" y="1038225"/>
            <a:ext cx="10075114" cy="1019175"/>
          </a:xfrm>
          <a:prstGeom prst="rect">
            <a:avLst/>
          </a:prstGeom>
        </p:spPr>
        <p:txBody>
          <a:bodyPr anchor="t" rtlCol="false" tIns="0" lIns="0" bIns="0" rIns="0">
            <a:spAutoFit/>
          </a:bodyPr>
          <a:lstStyle/>
          <a:p>
            <a:pPr algn="ctr">
              <a:lnSpc>
                <a:spcPts val="8160"/>
              </a:lnSpc>
            </a:pPr>
            <a:r>
              <a:rPr lang="en-US" sz="6800">
                <a:solidFill>
                  <a:srgbClr val="0E2C4B"/>
                </a:solidFill>
                <a:latin typeface="Muli Ultra-Bold"/>
              </a:rPr>
              <a:t>Camera in Unity</a:t>
            </a:r>
          </a:p>
        </p:txBody>
      </p:sp>
      <p:sp>
        <p:nvSpPr>
          <p:cNvPr name="TextBox 5" id="5"/>
          <p:cNvSpPr txBox="true"/>
          <p:nvPr/>
        </p:nvSpPr>
        <p:spPr>
          <a:xfrm rot="0">
            <a:off x="2089532" y="3441065"/>
            <a:ext cx="14108936" cy="3347721"/>
          </a:xfrm>
          <a:prstGeom prst="rect">
            <a:avLst/>
          </a:prstGeom>
        </p:spPr>
        <p:txBody>
          <a:bodyPr anchor="t" rtlCol="false" tIns="0" lIns="0" bIns="0" rIns="0">
            <a:spAutoFit/>
          </a:bodyPr>
          <a:lstStyle/>
          <a:p>
            <a:pPr algn="just">
              <a:lnSpc>
                <a:spcPts val="4479"/>
              </a:lnSpc>
              <a:spcBef>
                <a:spcPct val="0"/>
              </a:spcBef>
            </a:pPr>
            <a:r>
              <a:rPr lang="en-US" sz="3199">
                <a:solidFill>
                  <a:srgbClr val="0E2C4B"/>
                </a:solidFill>
                <a:latin typeface="Muli"/>
              </a:rPr>
              <a:t>Apa yang dilihat oleh kamera pada Unity ditentukan oleh transformasi dan komponen kamera. Posisi transformasi kamera akan menentukan sudut pandang kamera. Sumbu Z akan menentukan arah pandangan kamera, sedangkan sumbu Y menentukan bagian atas layar. Pengaturan pada komponen kamera akan mengatur ukuran dan bentuk wilayah yang masuk ke dalam tampilan kamera.</a:t>
            </a:r>
          </a:p>
        </p:txBody>
      </p:sp>
      <p:sp>
        <p:nvSpPr>
          <p:cNvPr name="Freeform 6" id="6"/>
          <p:cNvSpPr/>
          <p:nvPr/>
        </p:nvSpPr>
        <p:spPr>
          <a:xfrm flipH="false" flipV="false" rot="0">
            <a:off x="15084414" y="7694805"/>
            <a:ext cx="2742033" cy="2183344"/>
          </a:xfrm>
          <a:custGeom>
            <a:avLst/>
            <a:gdLst/>
            <a:ahLst/>
            <a:cxnLst/>
            <a:rect r="r" b="b" t="t" l="l"/>
            <a:pathLst>
              <a:path h="2183344" w="2742033">
                <a:moveTo>
                  <a:pt x="0" y="0"/>
                </a:moveTo>
                <a:lnTo>
                  <a:pt x="2742034" y="0"/>
                </a:lnTo>
                <a:lnTo>
                  <a:pt x="2742034" y="2183344"/>
                </a:lnTo>
                <a:lnTo>
                  <a:pt x="0" y="2183344"/>
                </a:lnTo>
                <a:lnTo>
                  <a:pt x="0" y="0"/>
                </a:lnTo>
                <a:close/>
              </a:path>
            </a:pathLst>
          </a:custGeom>
          <a:blipFill>
            <a:blip r:embed="rId2"/>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1028700" y="4379723"/>
            <a:ext cx="7837266" cy="5392286"/>
            <a:chOff x="0" y="0"/>
            <a:chExt cx="6269813" cy="4313828"/>
          </a:xfrm>
        </p:grpSpPr>
        <p:sp>
          <p:nvSpPr>
            <p:cNvPr name="Freeform 3" id="3"/>
            <p:cNvSpPr/>
            <p:nvPr/>
          </p:nvSpPr>
          <p:spPr>
            <a:xfrm flipH="false" flipV="false" rot="0">
              <a:off x="0" y="0"/>
              <a:ext cx="6269813" cy="4313829"/>
            </a:xfrm>
            <a:custGeom>
              <a:avLst/>
              <a:gdLst/>
              <a:ahLst/>
              <a:cxnLst/>
              <a:rect r="r" b="b" t="t" l="l"/>
              <a:pathLst>
                <a:path h="4313829" w="6269813">
                  <a:moveTo>
                    <a:pt x="6145352" y="4313829"/>
                  </a:moveTo>
                  <a:lnTo>
                    <a:pt x="124460" y="4313829"/>
                  </a:lnTo>
                  <a:cubicBezTo>
                    <a:pt x="55880" y="4313829"/>
                    <a:pt x="0" y="4257949"/>
                    <a:pt x="0" y="4189368"/>
                  </a:cubicBezTo>
                  <a:lnTo>
                    <a:pt x="0" y="124460"/>
                  </a:lnTo>
                  <a:cubicBezTo>
                    <a:pt x="0" y="55880"/>
                    <a:pt x="55880" y="0"/>
                    <a:pt x="124460" y="0"/>
                  </a:cubicBezTo>
                  <a:lnTo>
                    <a:pt x="6145353" y="0"/>
                  </a:lnTo>
                  <a:cubicBezTo>
                    <a:pt x="6213933" y="0"/>
                    <a:pt x="6269813" y="55880"/>
                    <a:pt x="6269813" y="124460"/>
                  </a:cubicBezTo>
                  <a:lnTo>
                    <a:pt x="6269813" y="4189369"/>
                  </a:lnTo>
                  <a:cubicBezTo>
                    <a:pt x="6269813" y="4257949"/>
                    <a:pt x="6213933" y="4313829"/>
                    <a:pt x="6145353" y="4313829"/>
                  </a:cubicBezTo>
                  <a:close/>
                </a:path>
              </a:pathLst>
            </a:custGeom>
            <a:solidFill>
              <a:srgbClr val="FFFFFF"/>
            </a:solidFill>
          </p:spPr>
        </p:sp>
      </p:grpSp>
      <p:grpSp>
        <p:nvGrpSpPr>
          <p:cNvPr name="Group 4" id="4"/>
          <p:cNvGrpSpPr/>
          <p:nvPr/>
        </p:nvGrpSpPr>
        <p:grpSpPr>
          <a:xfrm rot="0">
            <a:off x="9422034" y="4379723"/>
            <a:ext cx="7837266" cy="5392286"/>
            <a:chOff x="0" y="0"/>
            <a:chExt cx="6269813" cy="4313828"/>
          </a:xfrm>
        </p:grpSpPr>
        <p:sp>
          <p:nvSpPr>
            <p:cNvPr name="Freeform 5" id="5"/>
            <p:cNvSpPr/>
            <p:nvPr/>
          </p:nvSpPr>
          <p:spPr>
            <a:xfrm flipH="false" flipV="false" rot="0">
              <a:off x="0" y="0"/>
              <a:ext cx="6269813" cy="4313829"/>
            </a:xfrm>
            <a:custGeom>
              <a:avLst/>
              <a:gdLst/>
              <a:ahLst/>
              <a:cxnLst/>
              <a:rect r="r" b="b" t="t" l="l"/>
              <a:pathLst>
                <a:path h="4313829" w="6269813">
                  <a:moveTo>
                    <a:pt x="6145352" y="4313829"/>
                  </a:moveTo>
                  <a:lnTo>
                    <a:pt x="124460" y="4313829"/>
                  </a:lnTo>
                  <a:cubicBezTo>
                    <a:pt x="55880" y="4313829"/>
                    <a:pt x="0" y="4257949"/>
                    <a:pt x="0" y="4189368"/>
                  </a:cubicBezTo>
                  <a:lnTo>
                    <a:pt x="0" y="124460"/>
                  </a:lnTo>
                  <a:cubicBezTo>
                    <a:pt x="0" y="55880"/>
                    <a:pt x="55880" y="0"/>
                    <a:pt x="124460" y="0"/>
                  </a:cubicBezTo>
                  <a:lnTo>
                    <a:pt x="6145353" y="0"/>
                  </a:lnTo>
                  <a:cubicBezTo>
                    <a:pt x="6213933" y="0"/>
                    <a:pt x="6269813" y="55880"/>
                    <a:pt x="6269813" y="124460"/>
                  </a:cubicBezTo>
                  <a:lnTo>
                    <a:pt x="6269813" y="4189369"/>
                  </a:lnTo>
                  <a:cubicBezTo>
                    <a:pt x="6269813" y="4257949"/>
                    <a:pt x="6213933" y="4313829"/>
                    <a:pt x="6145353" y="4313829"/>
                  </a:cubicBezTo>
                  <a:close/>
                </a:path>
              </a:pathLst>
            </a:custGeom>
            <a:solidFill>
              <a:srgbClr val="FFFFFF"/>
            </a:solidFill>
          </p:spPr>
        </p:sp>
      </p:grpSp>
      <p:grpSp>
        <p:nvGrpSpPr>
          <p:cNvPr name="Group 6" id="6"/>
          <p:cNvGrpSpPr/>
          <p:nvPr/>
        </p:nvGrpSpPr>
        <p:grpSpPr>
          <a:xfrm rot="0">
            <a:off x="1380760" y="3457329"/>
            <a:ext cx="1917567" cy="1686171"/>
            <a:chOff x="0" y="0"/>
            <a:chExt cx="2556756" cy="2248228"/>
          </a:xfrm>
        </p:grpSpPr>
        <p:sp>
          <p:nvSpPr>
            <p:cNvPr name="Freeform 7" id="7"/>
            <p:cNvSpPr/>
            <p:nvPr/>
          </p:nvSpPr>
          <p:spPr>
            <a:xfrm flipH="true" flipV="false" rot="0">
              <a:off x="0" y="1650242"/>
              <a:ext cx="1722890" cy="597986"/>
            </a:xfrm>
            <a:custGeom>
              <a:avLst/>
              <a:gdLst/>
              <a:ahLst/>
              <a:cxnLst/>
              <a:rect r="r" b="b" t="t" l="l"/>
              <a:pathLst>
                <a:path h="597986" w="1722890">
                  <a:moveTo>
                    <a:pt x="1722890" y="0"/>
                  </a:moveTo>
                  <a:lnTo>
                    <a:pt x="0" y="0"/>
                  </a:lnTo>
                  <a:lnTo>
                    <a:pt x="0" y="597986"/>
                  </a:lnTo>
                  <a:lnTo>
                    <a:pt x="1722890" y="597986"/>
                  </a:lnTo>
                  <a:lnTo>
                    <a:pt x="1722890" y="0"/>
                  </a:lnTo>
                  <a:close/>
                </a:path>
              </a:pathLst>
            </a:custGeom>
            <a:blipFill>
              <a:blip r:embed="rId2">
                <a:alphaModFix amt="51000"/>
              </a:blip>
              <a:stretch>
                <a:fillRect l="0" t="0" r="0" b="0"/>
              </a:stretch>
            </a:blipFill>
          </p:spPr>
        </p:sp>
        <p:sp>
          <p:nvSpPr>
            <p:cNvPr name="Freeform 8" id="8"/>
            <p:cNvSpPr/>
            <p:nvPr/>
          </p:nvSpPr>
          <p:spPr>
            <a:xfrm flipH="false" flipV="false" rot="0">
              <a:off x="444035" y="0"/>
              <a:ext cx="2112722" cy="2120664"/>
            </a:xfrm>
            <a:custGeom>
              <a:avLst/>
              <a:gdLst/>
              <a:ahLst/>
              <a:cxnLst/>
              <a:rect r="r" b="b" t="t" l="l"/>
              <a:pathLst>
                <a:path h="2120664" w="2112722">
                  <a:moveTo>
                    <a:pt x="0" y="0"/>
                  </a:moveTo>
                  <a:lnTo>
                    <a:pt x="2112721" y="0"/>
                  </a:lnTo>
                  <a:lnTo>
                    <a:pt x="2112721" y="2120664"/>
                  </a:lnTo>
                  <a:lnTo>
                    <a:pt x="0" y="2120664"/>
                  </a:lnTo>
                  <a:lnTo>
                    <a:pt x="0" y="0"/>
                  </a:lnTo>
                  <a:close/>
                </a:path>
              </a:pathLst>
            </a:custGeom>
            <a:blipFill>
              <a:blip r:embed="rId3"/>
              <a:stretch>
                <a:fillRect l="0" t="0" r="0" b="0"/>
              </a:stretch>
            </a:blipFill>
          </p:spPr>
        </p:sp>
      </p:grpSp>
      <p:grpSp>
        <p:nvGrpSpPr>
          <p:cNvPr name="Group 9" id="9"/>
          <p:cNvGrpSpPr/>
          <p:nvPr/>
        </p:nvGrpSpPr>
        <p:grpSpPr>
          <a:xfrm rot="0">
            <a:off x="9422034" y="3711618"/>
            <a:ext cx="1941529" cy="1431882"/>
            <a:chOff x="0" y="0"/>
            <a:chExt cx="2588706" cy="1909176"/>
          </a:xfrm>
        </p:grpSpPr>
        <p:sp>
          <p:nvSpPr>
            <p:cNvPr name="Freeform 10" id="10"/>
            <p:cNvSpPr/>
            <p:nvPr/>
          </p:nvSpPr>
          <p:spPr>
            <a:xfrm flipH="true" flipV="false" rot="0">
              <a:off x="0" y="1311189"/>
              <a:ext cx="1722890" cy="597986"/>
            </a:xfrm>
            <a:custGeom>
              <a:avLst/>
              <a:gdLst/>
              <a:ahLst/>
              <a:cxnLst/>
              <a:rect r="r" b="b" t="t" l="l"/>
              <a:pathLst>
                <a:path h="597986" w="1722890">
                  <a:moveTo>
                    <a:pt x="1722890" y="0"/>
                  </a:moveTo>
                  <a:lnTo>
                    <a:pt x="0" y="0"/>
                  </a:lnTo>
                  <a:lnTo>
                    <a:pt x="0" y="597987"/>
                  </a:lnTo>
                  <a:lnTo>
                    <a:pt x="1722890" y="597987"/>
                  </a:lnTo>
                  <a:lnTo>
                    <a:pt x="1722890" y="0"/>
                  </a:lnTo>
                  <a:close/>
                </a:path>
              </a:pathLst>
            </a:custGeom>
            <a:blipFill>
              <a:blip r:embed="rId2">
                <a:alphaModFix amt="51000"/>
              </a:blip>
              <a:stretch>
                <a:fillRect l="0" t="0" r="0" b="0"/>
              </a:stretch>
            </a:blipFill>
          </p:spPr>
        </p:sp>
        <p:sp>
          <p:nvSpPr>
            <p:cNvPr name="Freeform 11" id="11"/>
            <p:cNvSpPr/>
            <p:nvPr/>
          </p:nvSpPr>
          <p:spPr>
            <a:xfrm flipH="false" flipV="false" rot="0">
              <a:off x="380984" y="0"/>
              <a:ext cx="2207722" cy="1781612"/>
            </a:xfrm>
            <a:custGeom>
              <a:avLst/>
              <a:gdLst/>
              <a:ahLst/>
              <a:cxnLst/>
              <a:rect r="r" b="b" t="t" l="l"/>
              <a:pathLst>
                <a:path h="1781612" w="2207722">
                  <a:moveTo>
                    <a:pt x="0" y="0"/>
                  </a:moveTo>
                  <a:lnTo>
                    <a:pt x="2207722" y="0"/>
                  </a:lnTo>
                  <a:lnTo>
                    <a:pt x="2207722" y="1781612"/>
                  </a:lnTo>
                  <a:lnTo>
                    <a:pt x="0" y="1781612"/>
                  </a:lnTo>
                  <a:lnTo>
                    <a:pt x="0" y="0"/>
                  </a:lnTo>
                  <a:close/>
                </a:path>
              </a:pathLst>
            </a:custGeom>
            <a:blipFill>
              <a:blip r:embed="rId4"/>
              <a:stretch>
                <a:fillRect l="0" t="0" r="0" b="0"/>
              </a:stretch>
            </a:blipFill>
          </p:spPr>
        </p:sp>
      </p:grpSp>
      <p:sp>
        <p:nvSpPr>
          <p:cNvPr name="TextBox 12" id="12"/>
          <p:cNvSpPr txBox="true"/>
          <p:nvPr/>
        </p:nvSpPr>
        <p:spPr>
          <a:xfrm rot="0">
            <a:off x="1028700" y="1028700"/>
            <a:ext cx="11197215" cy="2114550"/>
          </a:xfrm>
          <a:prstGeom prst="rect">
            <a:avLst/>
          </a:prstGeom>
        </p:spPr>
        <p:txBody>
          <a:bodyPr anchor="t" rtlCol="false" tIns="0" lIns="0" bIns="0" rIns="0">
            <a:spAutoFit/>
          </a:bodyPr>
          <a:lstStyle/>
          <a:p>
            <a:pPr>
              <a:lnSpc>
                <a:spcPts val="8400"/>
              </a:lnSpc>
            </a:pPr>
            <a:r>
              <a:rPr lang="en-US" sz="7000">
                <a:solidFill>
                  <a:srgbClr val="0E2C4B"/>
                </a:solidFill>
                <a:latin typeface="Muli Ultra-Bold"/>
              </a:rPr>
              <a:t>Occlusion culling and </a:t>
            </a:r>
            <a:r>
              <a:rPr lang="en-US" sz="7000">
                <a:solidFill>
                  <a:srgbClr val="F36825"/>
                </a:solidFill>
                <a:latin typeface="Muli Ultra-Bold"/>
              </a:rPr>
              <a:t>Scene loading</a:t>
            </a:r>
          </a:p>
        </p:txBody>
      </p:sp>
      <p:grpSp>
        <p:nvGrpSpPr>
          <p:cNvPr name="Group 13" id="13"/>
          <p:cNvGrpSpPr/>
          <p:nvPr/>
        </p:nvGrpSpPr>
        <p:grpSpPr>
          <a:xfrm rot="0">
            <a:off x="1380760" y="5143500"/>
            <a:ext cx="6840930" cy="4314183"/>
            <a:chOff x="0" y="0"/>
            <a:chExt cx="9121240" cy="5752245"/>
          </a:xfrm>
        </p:grpSpPr>
        <p:sp>
          <p:nvSpPr>
            <p:cNvPr name="TextBox 14" id="14"/>
            <p:cNvSpPr txBox="true"/>
            <p:nvPr/>
          </p:nvSpPr>
          <p:spPr>
            <a:xfrm rot="0">
              <a:off x="0" y="-57150"/>
              <a:ext cx="9121240" cy="681213"/>
            </a:xfrm>
            <a:prstGeom prst="rect">
              <a:avLst/>
            </a:prstGeom>
          </p:spPr>
          <p:txBody>
            <a:bodyPr anchor="t" rtlCol="false" tIns="0" lIns="0" bIns="0" rIns="0">
              <a:spAutoFit/>
            </a:bodyPr>
            <a:lstStyle/>
            <a:p>
              <a:pPr>
                <a:lnSpc>
                  <a:spcPts val="4377"/>
                </a:lnSpc>
              </a:pPr>
              <a:r>
                <a:rPr lang="en-US" sz="3126">
                  <a:solidFill>
                    <a:srgbClr val="0E2C4B"/>
                  </a:solidFill>
                  <a:latin typeface="Muli Ultra-Bold"/>
                </a:rPr>
                <a:t>LOADING ONE SCENE AT A TIME</a:t>
              </a:r>
            </a:p>
          </p:txBody>
        </p:sp>
        <p:sp>
          <p:nvSpPr>
            <p:cNvPr name="TextBox 15" id="15"/>
            <p:cNvSpPr txBox="true"/>
            <p:nvPr/>
          </p:nvSpPr>
          <p:spPr>
            <a:xfrm rot="0">
              <a:off x="0" y="1342445"/>
              <a:ext cx="9121240" cy="4409799"/>
            </a:xfrm>
            <a:prstGeom prst="rect">
              <a:avLst/>
            </a:prstGeom>
          </p:spPr>
          <p:txBody>
            <a:bodyPr anchor="t" rtlCol="false" tIns="0" lIns="0" bIns="0" rIns="0">
              <a:spAutoFit/>
            </a:bodyPr>
            <a:lstStyle/>
            <a:p>
              <a:pPr>
                <a:lnSpc>
                  <a:spcPts val="3817"/>
                </a:lnSpc>
              </a:pPr>
              <a:r>
                <a:rPr lang="en-US" sz="2726">
                  <a:solidFill>
                    <a:srgbClr val="0E2C4B"/>
                  </a:solidFill>
                  <a:latin typeface="Muli"/>
                </a:rPr>
                <a:t>Apabila memuat satu Scene pada satu waktu dengan LoadSceneMode.Single, kita perlu membuat data occlusion culling untuk setiap Scene terpisah di Unity Editor. Saat runtime, Unity akan mengelola muatan Scene dan data occlusionnya secara otomatis.</a:t>
              </a:r>
            </a:p>
          </p:txBody>
        </p:sp>
      </p:grpSp>
      <p:sp>
        <p:nvSpPr>
          <p:cNvPr name="TextBox 16" id="16"/>
          <p:cNvSpPr txBox="true"/>
          <p:nvPr/>
        </p:nvSpPr>
        <p:spPr>
          <a:xfrm rot="0">
            <a:off x="9859438" y="5035450"/>
            <a:ext cx="7399862" cy="1072667"/>
          </a:xfrm>
          <a:prstGeom prst="rect">
            <a:avLst/>
          </a:prstGeom>
        </p:spPr>
        <p:txBody>
          <a:bodyPr anchor="t" rtlCol="false" tIns="0" lIns="0" bIns="0" rIns="0">
            <a:spAutoFit/>
          </a:bodyPr>
          <a:lstStyle/>
          <a:p>
            <a:pPr>
              <a:lnSpc>
                <a:spcPts val="4377"/>
              </a:lnSpc>
            </a:pPr>
            <a:r>
              <a:rPr lang="en-US" sz="3126">
                <a:solidFill>
                  <a:srgbClr val="0E2C4B"/>
                </a:solidFill>
                <a:latin typeface="Muli Ultra-Bold"/>
              </a:rPr>
              <a:t>LOADING MORE THAN ONE SCENE AT A TIME</a:t>
            </a:r>
          </a:p>
        </p:txBody>
      </p:sp>
      <p:sp>
        <p:nvSpPr>
          <p:cNvPr name="TextBox 17" id="17"/>
          <p:cNvSpPr txBox="true"/>
          <p:nvPr/>
        </p:nvSpPr>
        <p:spPr>
          <a:xfrm rot="0">
            <a:off x="9834955" y="6265597"/>
            <a:ext cx="7424345" cy="3125411"/>
          </a:xfrm>
          <a:prstGeom prst="rect">
            <a:avLst/>
          </a:prstGeom>
        </p:spPr>
        <p:txBody>
          <a:bodyPr anchor="t" rtlCol="false" tIns="0" lIns="0" bIns="0" rIns="0">
            <a:spAutoFit/>
          </a:bodyPr>
          <a:lstStyle/>
          <a:p>
            <a:pPr>
              <a:lnSpc>
                <a:spcPts val="3127"/>
              </a:lnSpc>
            </a:pPr>
            <a:r>
              <a:rPr lang="en-US" sz="2234">
                <a:solidFill>
                  <a:srgbClr val="0E2C4B"/>
                </a:solidFill>
                <a:latin typeface="Muli"/>
              </a:rPr>
              <a:t>Apabila memuat beberapa Scene sekaligus dengan LoadSceneMode.Additive, kita harus membuat data occlusion culling untuk semua Scene yang terbuka secara bersamaan dalam Unity Editor. Saat runtime, Unity akan mengelola muatan Scene dan data occlusion secara otomatis. Jika data occlusion Scene yang dimuat secara additif sama dengan data occlusion Scene aktif, occlusion culling akan bekerja dengan baik.</a:t>
            </a:r>
          </a:p>
        </p:txBody>
      </p:sp>
    </p:spTree>
  </p:cSld>
  <p:clrMapOvr>
    <a:masterClrMapping/>
  </p:clrMapOvr>
</p:sld>
</file>

<file path=ppt/slides/slide51.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5754489" y="236488"/>
            <a:ext cx="12203840" cy="9814023"/>
            <a:chOff x="0" y="0"/>
            <a:chExt cx="9763071" cy="7851218"/>
          </a:xfrm>
        </p:grpSpPr>
        <p:sp>
          <p:nvSpPr>
            <p:cNvPr name="Freeform 3" id="3"/>
            <p:cNvSpPr/>
            <p:nvPr/>
          </p:nvSpPr>
          <p:spPr>
            <a:xfrm flipH="false" flipV="false" rot="0">
              <a:off x="0" y="0"/>
              <a:ext cx="9763072" cy="7851218"/>
            </a:xfrm>
            <a:custGeom>
              <a:avLst/>
              <a:gdLst/>
              <a:ahLst/>
              <a:cxnLst/>
              <a:rect r="r" b="b" t="t" l="l"/>
              <a:pathLst>
                <a:path h="7851218" w="9763072">
                  <a:moveTo>
                    <a:pt x="9638612" y="7851218"/>
                  </a:moveTo>
                  <a:lnTo>
                    <a:pt x="124460" y="7851218"/>
                  </a:lnTo>
                  <a:cubicBezTo>
                    <a:pt x="55880" y="7851218"/>
                    <a:pt x="0" y="7795338"/>
                    <a:pt x="0" y="7726759"/>
                  </a:cubicBezTo>
                  <a:lnTo>
                    <a:pt x="0" y="124460"/>
                  </a:lnTo>
                  <a:cubicBezTo>
                    <a:pt x="0" y="55880"/>
                    <a:pt x="55880" y="0"/>
                    <a:pt x="124460" y="0"/>
                  </a:cubicBezTo>
                  <a:lnTo>
                    <a:pt x="9638612" y="0"/>
                  </a:lnTo>
                  <a:cubicBezTo>
                    <a:pt x="9707191" y="0"/>
                    <a:pt x="9763072" y="55880"/>
                    <a:pt x="9763072" y="124460"/>
                  </a:cubicBezTo>
                  <a:lnTo>
                    <a:pt x="9763072" y="7726759"/>
                  </a:lnTo>
                  <a:cubicBezTo>
                    <a:pt x="9763072" y="7795338"/>
                    <a:pt x="9707191" y="7851218"/>
                    <a:pt x="9638612" y="7851218"/>
                  </a:cubicBezTo>
                  <a:close/>
                </a:path>
              </a:pathLst>
            </a:custGeom>
            <a:solidFill>
              <a:srgbClr val="FFFFFF"/>
            </a:solidFill>
          </p:spPr>
        </p:sp>
      </p:grpSp>
      <p:grpSp>
        <p:nvGrpSpPr>
          <p:cNvPr name="Group 4" id="4"/>
          <p:cNvGrpSpPr/>
          <p:nvPr/>
        </p:nvGrpSpPr>
        <p:grpSpPr>
          <a:xfrm rot="0">
            <a:off x="16433800" y="8432800"/>
            <a:ext cx="825500" cy="825500"/>
            <a:chOff x="0" y="0"/>
            <a:chExt cx="1100667" cy="1100667"/>
          </a:xfrm>
        </p:grpSpPr>
        <p:grpSp>
          <p:nvGrpSpPr>
            <p:cNvPr name="Group 5" id="5"/>
            <p:cNvGrpSpPr/>
            <p:nvPr/>
          </p:nvGrpSpPr>
          <p:grpSpPr>
            <a:xfrm rot="0">
              <a:off x="0" y="0"/>
              <a:ext cx="1100667" cy="1100667"/>
              <a:chOff x="0" y="0"/>
              <a:chExt cx="660400" cy="660400"/>
            </a:xfrm>
          </p:grpSpPr>
          <p:sp>
            <p:nvSpPr>
              <p:cNvPr name="Freeform 6" id="6"/>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7" id="7"/>
            <p:cNvGrpSpPr/>
            <p:nvPr/>
          </p:nvGrpSpPr>
          <p:grpSpPr>
            <a:xfrm rot="-5400000">
              <a:off x="436385" y="452780"/>
              <a:ext cx="290178" cy="195107"/>
              <a:chOff x="0" y="0"/>
              <a:chExt cx="1930400" cy="1297940"/>
            </a:xfrm>
          </p:grpSpPr>
          <p:sp>
            <p:nvSpPr>
              <p:cNvPr name="Freeform 8" id="8"/>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TextBox 9" id="9"/>
          <p:cNvSpPr txBox="true"/>
          <p:nvPr/>
        </p:nvSpPr>
        <p:spPr>
          <a:xfrm rot="0">
            <a:off x="1028700" y="4086246"/>
            <a:ext cx="6173123" cy="2114508"/>
          </a:xfrm>
          <a:prstGeom prst="rect">
            <a:avLst/>
          </a:prstGeom>
        </p:spPr>
        <p:txBody>
          <a:bodyPr anchor="t" rtlCol="false" tIns="0" lIns="0" bIns="0" rIns="0">
            <a:spAutoFit/>
          </a:bodyPr>
          <a:lstStyle/>
          <a:p>
            <a:pPr>
              <a:lnSpc>
                <a:spcPts val="8400"/>
              </a:lnSpc>
            </a:pPr>
            <a:r>
              <a:rPr lang="en-US" sz="7000">
                <a:solidFill>
                  <a:srgbClr val="0E2C4B"/>
                </a:solidFill>
                <a:latin typeface="Muli Ultra-Bold"/>
              </a:rPr>
              <a:t>Occlusion </a:t>
            </a:r>
            <a:r>
              <a:rPr lang="en-US" sz="7000">
                <a:solidFill>
                  <a:srgbClr val="F36825"/>
                </a:solidFill>
                <a:latin typeface="Muli Ultra-Bold"/>
              </a:rPr>
              <a:t>Area</a:t>
            </a:r>
          </a:p>
        </p:txBody>
      </p:sp>
      <p:sp>
        <p:nvSpPr>
          <p:cNvPr name="TextBox 10" id="10"/>
          <p:cNvSpPr txBox="true"/>
          <p:nvPr/>
        </p:nvSpPr>
        <p:spPr>
          <a:xfrm rot="0">
            <a:off x="6458051" y="1810106"/>
            <a:ext cx="9949538" cy="6704263"/>
          </a:xfrm>
          <a:prstGeom prst="rect">
            <a:avLst/>
          </a:prstGeom>
        </p:spPr>
        <p:txBody>
          <a:bodyPr anchor="t" rtlCol="false" tIns="0" lIns="0" bIns="0" rIns="0">
            <a:spAutoFit/>
          </a:bodyPr>
          <a:lstStyle/>
          <a:p>
            <a:pPr algn="just">
              <a:lnSpc>
                <a:spcPts val="3359"/>
              </a:lnSpc>
            </a:pPr>
            <a:r>
              <a:rPr lang="en-US" sz="2799">
                <a:solidFill>
                  <a:srgbClr val="0E2C4B"/>
                </a:solidFill>
                <a:latin typeface="Muli Semi-Bold"/>
              </a:rPr>
              <a:t>Komponen Occlusion Area dalam Unity digunakan untuk menetapkan View Volumes dalam occlusion culling system, yang mewakili area-area dalam Scene di mana kamera beroperasi. </a:t>
            </a:r>
          </a:p>
          <a:p>
            <a:pPr algn="just">
              <a:lnSpc>
                <a:spcPts val="3359"/>
              </a:lnSpc>
            </a:pPr>
          </a:p>
          <a:p>
            <a:pPr algn="just">
              <a:lnSpc>
                <a:spcPts val="3360"/>
              </a:lnSpc>
            </a:pPr>
            <a:r>
              <a:rPr lang="en-US" sz="2800">
                <a:solidFill>
                  <a:srgbClr val="0E2C4B"/>
                </a:solidFill>
                <a:latin typeface="Muli Semi-Bold"/>
              </a:rPr>
              <a:t>View Volumes ini penting karena saat baking, Unity menghasilkan data dengan presisi lebih tinggi di dalamnya, dan ketika kamera berada di dalamnya saat runtime, Unity melakukan perhitungan yang lebih tepat. Tanpa View Volumes yang ditentukan, Unity secara otomatis menciptakan satu besar yang mencakup seluruh geometri Scene, mengakibatkan data besar, waktu baking yang lambat, dan perhitungan runtime yang memakan banyak sumber daya. Untuk menghindari masalah ini, Anda harus menempatkan Occlusion Areas dalam Scene Anda untuk menentukan View Volumes di area yang relevan.</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5315403" y="236488"/>
            <a:ext cx="12642925" cy="9814023"/>
            <a:chOff x="0" y="0"/>
            <a:chExt cx="10114340" cy="7851218"/>
          </a:xfrm>
        </p:grpSpPr>
        <p:sp>
          <p:nvSpPr>
            <p:cNvPr name="Freeform 3" id="3"/>
            <p:cNvSpPr/>
            <p:nvPr/>
          </p:nvSpPr>
          <p:spPr>
            <a:xfrm flipH="false" flipV="false" rot="0">
              <a:off x="0" y="0"/>
              <a:ext cx="10114340" cy="7851218"/>
            </a:xfrm>
            <a:custGeom>
              <a:avLst/>
              <a:gdLst/>
              <a:ahLst/>
              <a:cxnLst/>
              <a:rect r="r" b="b" t="t" l="l"/>
              <a:pathLst>
                <a:path h="7851218" w="10114340">
                  <a:moveTo>
                    <a:pt x="9989879" y="7851218"/>
                  </a:moveTo>
                  <a:lnTo>
                    <a:pt x="124460" y="7851218"/>
                  </a:lnTo>
                  <a:cubicBezTo>
                    <a:pt x="55880" y="7851218"/>
                    <a:pt x="0" y="7795338"/>
                    <a:pt x="0" y="7726759"/>
                  </a:cubicBezTo>
                  <a:lnTo>
                    <a:pt x="0" y="124460"/>
                  </a:lnTo>
                  <a:cubicBezTo>
                    <a:pt x="0" y="55880"/>
                    <a:pt x="55880" y="0"/>
                    <a:pt x="124460" y="0"/>
                  </a:cubicBezTo>
                  <a:lnTo>
                    <a:pt x="9989879" y="0"/>
                  </a:lnTo>
                  <a:cubicBezTo>
                    <a:pt x="10058460" y="0"/>
                    <a:pt x="10114340" y="55880"/>
                    <a:pt x="10114340" y="124460"/>
                  </a:cubicBezTo>
                  <a:lnTo>
                    <a:pt x="10114340" y="7726759"/>
                  </a:lnTo>
                  <a:cubicBezTo>
                    <a:pt x="10114340" y="7795338"/>
                    <a:pt x="10058460" y="7851218"/>
                    <a:pt x="9989879" y="7851218"/>
                  </a:cubicBezTo>
                  <a:close/>
                </a:path>
              </a:pathLst>
            </a:custGeom>
            <a:solidFill>
              <a:srgbClr val="FFFFFF"/>
            </a:solidFill>
          </p:spPr>
        </p:sp>
      </p:grpSp>
      <p:grpSp>
        <p:nvGrpSpPr>
          <p:cNvPr name="Group 4" id="4"/>
          <p:cNvGrpSpPr/>
          <p:nvPr/>
        </p:nvGrpSpPr>
        <p:grpSpPr>
          <a:xfrm rot="0">
            <a:off x="1028700" y="9225012"/>
            <a:ext cx="825500" cy="825500"/>
            <a:chOff x="0" y="0"/>
            <a:chExt cx="1100667" cy="1100667"/>
          </a:xfrm>
        </p:grpSpPr>
        <p:grpSp>
          <p:nvGrpSpPr>
            <p:cNvPr name="Group 5" id="5"/>
            <p:cNvGrpSpPr/>
            <p:nvPr/>
          </p:nvGrpSpPr>
          <p:grpSpPr>
            <a:xfrm rot="0">
              <a:off x="0" y="0"/>
              <a:ext cx="1100667" cy="1100667"/>
              <a:chOff x="0" y="0"/>
              <a:chExt cx="660400" cy="660400"/>
            </a:xfrm>
          </p:grpSpPr>
          <p:sp>
            <p:nvSpPr>
              <p:cNvPr name="Freeform 6" id="6"/>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7" id="7"/>
            <p:cNvGrpSpPr/>
            <p:nvPr/>
          </p:nvGrpSpPr>
          <p:grpSpPr>
            <a:xfrm rot="-5400000">
              <a:off x="436385" y="452780"/>
              <a:ext cx="290178" cy="195107"/>
              <a:chOff x="0" y="0"/>
              <a:chExt cx="1930400" cy="1297940"/>
            </a:xfrm>
          </p:grpSpPr>
          <p:sp>
            <p:nvSpPr>
              <p:cNvPr name="Freeform 8" id="8"/>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Freeform 9" id="9"/>
          <p:cNvSpPr/>
          <p:nvPr/>
        </p:nvSpPr>
        <p:spPr>
          <a:xfrm flipH="false" flipV="false" rot="0">
            <a:off x="5806353" y="1909179"/>
            <a:ext cx="9617166" cy="2024666"/>
          </a:xfrm>
          <a:custGeom>
            <a:avLst/>
            <a:gdLst/>
            <a:ahLst/>
            <a:cxnLst/>
            <a:rect r="r" b="b" t="t" l="l"/>
            <a:pathLst>
              <a:path h="2024666" w="9617166">
                <a:moveTo>
                  <a:pt x="0" y="0"/>
                </a:moveTo>
                <a:lnTo>
                  <a:pt x="9617165" y="0"/>
                </a:lnTo>
                <a:lnTo>
                  <a:pt x="9617165" y="2024667"/>
                </a:lnTo>
                <a:lnTo>
                  <a:pt x="0" y="2024667"/>
                </a:lnTo>
                <a:lnTo>
                  <a:pt x="0" y="0"/>
                </a:lnTo>
                <a:close/>
              </a:path>
            </a:pathLst>
          </a:custGeom>
          <a:blipFill>
            <a:blip r:embed="rId2"/>
            <a:stretch>
              <a:fillRect l="0" t="0" r="0" b="0"/>
            </a:stretch>
          </a:blipFill>
        </p:spPr>
      </p:sp>
      <p:graphicFrame>
        <p:nvGraphicFramePr>
          <p:cNvPr name="Table 10" id="10"/>
          <p:cNvGraphicFramePr>
            <a:graphicFrameLocks noGrp="true"/>
          </p:cNvGraphicFramePr>
          <p:nvPr/>
        </p:nvGraphicFramePr>
        <p:xfrm>
          <a:off x="5806353" y="4143396"/>
          <a:ext cx="11452947" cy="5162550"/>
        </p:xfrm>
        <a:graphic>
          <a:graphicData uri="http://schemas.openxmlformats.org/drawingml/2006/table">
            <a:tbl>
              <a:tblPr/>
              <a:tblGrid>
                <a:gridCol w="4439014"/>
                <a:gridCol w="7013933"/>
              </a:tblGrid>
              <a:tr h="1065136">
                <a:tc>
                  <a:txBody>
                    <a:bodyPr anchor="t" rtlCol="false"/>
                    <a:lstStyle/>
                    <a:p>
                      <a:pPr algn="ctr">
                        <a:lnSpc>
                          <a:spcPts val="4480"/>
                        </a:lnSpc>
                        <a:defRPr/>
                      </a:pPr>
                      <a:r>
                        <a:rPr lang="en-US" sz="3200">
                          <a:solidFill>
                            <a:srgbClr val="000000"/>
                          </a:solidFill>
                          <a:latin typeface="Muli Bold"/>
                        </a:rPr>
                        <a:t>Properti</a:t>
                      </a:r>
                      <a:endParaRPr lang="en-US" sz="1100"/>
                    </a:p>
                  </a:txBody>
                  <a:tcPr marL="190500" marR="190500" marT="190500" marB="190500" anchor="ctr">
                    <a:lnL cmpd="sng" algn="ctr" cap="flat" w="38100">
                      <a:solidFill>
                        <a:srgbClr val="F36825"/>
                      </a:solidFill>
                      <a:prstDash val="solid"/>
                      <a:round/>
                      <a:headEnd type="none" w="med" len="med"/>
                      <a:tailEnd type="none" w="med" len="med"/>
                    </a:lnL>
                    <a:lnR cmpd="sng" algn="ctr" cap="flat" w="38100">
                      <a:solidFill>
                        <a:srgbClr val="F36825"/>
                      </a:solidFill>
                      <a:prstDash val="solid"/>
                      <a:round/>
                      <a:headEnd type="none" w="med" len="med"/>
                      <a:tailEnd type="none" w="med" len="med"/>
                    </a:lnR>
                    <a:lnT cmpd="sng" algn="ctr" cap="flat" w="38100">
                      <a:solidFill>
                        <a:srgbClr val="F36825"/>
                      </a:solidFill>
                      <a:prstDash val="solid"/>
                      <a:round/>
                      <a:headEnd type="none" w="med" len="med"/>
                      <a:tailEnd type="none" w="med" len="med"/>
                    </a:lnT>
                    <a:lnB cmpd="sng" algn="ctr" cap="flat" w="38100">
                      <a:solidFill>
                        <a:srgbClr val="F36825"/>
                      </a:solidFill>
                      <a:prstDash val="solid"/>
                      <a:round/>
                      <a:headEnd type="none" w="med" len="med"/>
                      <a:tailEnd type="none" w="med" len="med"/>
                    </a:lnB>
                    <a:solidFill>
                      <a:srgbClr val="FFEBCD"/>
                    </a:solidFill>
                  </a:tcPr>
                </a:tc>
                <a:tc>
                  <a:txBody>
                    <a:bodyPr anchor="t" rtlCol="false"/>
                    <a:lstStyle/>
                    <a:p>
                      <a:pPr algn="ctr">
                        <a:lnSpc>
                          <a:spcPts val="4480"/>
                        </a:lnSpc>
                        <a:defRPr/>
                      </a:pPr>
                      <a:r>
                        <a:rPr lang="en-US" sz="3200">
                          <a:solidFill>
                            <a:srgbClr val="000000"/>
                          </a:solidFill>
                          <a:latin typeface="Muli Bold"/>
                        </a:rPr>
                        <a:t>Funcion</a:t>
                      </a:r>
                      <a:endParaRPr lang="en-US" sz="1100"/>
                    </a:p>
                  </a:txBody>
                  <a:tcPr marL="190500" marR="190500" marT="190500" marB="190500" anchor="ctr">
                    <a:lnL cmpd="sng" algn="ctr" cap="flat" w="38100">
                      <a:solidFill>
                        <a:srgbClr val="F36825"/>
                      </a:solidFill>
                      <a:prstDash val="solid"/>
                      <a:round/>
                      <a:headEnd type="none" w="med" len="med"/>
                      <a:tailEnd type="none" w="med" len="med"/>
                    </a:lnL>
                    <a:lnR cmpd="sng" algn="ctr" cap="flat" w="38100">
                      <a:solidFill>
                        <a:srgbClr val="F36825"/>
                      </a:solidFill>
                      <a:prstDash val="solid"/>
                      <a:round/>
                      <a:headEnd type="none" w="med" len="med"/>
                      <a:tailEnd type="none" w="med" len="med"/>
                    </a:lnR>
                    <a:lnT cmpd="sng" algn="ctr" cap="flat" w="38100">
                      <a:solidFill>
                        <a:srgbClr val="F36825"/>
                      </a:solidFill>
                      <a:prstDash val="solid"/>
                      <a:round/>
                      <a:headEnd type="none" w="med" len="med"/>
                      <a:tailEnd type="none" w="med" len="med"/>
                    </a:lnT>
                    <a:lnB cmpd="sng" algn="ctr" cap="flat" w="38100">
                      <a:solidFill>
                        <a:srgbClr val="F36825"/>
                      </a:solidFill>
                      <a:prstDash val="solid"/>
                      <a:round/>
                      <a:headEnd type="none" w="med" len="med"/>
                      <a:tailEnd type="none" w="med" len="med"/>
                    </a:lnB>
                    <a:solidFill>
                      <a:srgbClr val="FFEBCD"/>
                    </a:solidFill>
                  </a:tcPr>
                </a:tc>
              </a:tr>
              <a:tr h="1026753">
                <a:tc>
                  <a:txBody>
                    <a:bodyPr anchor="t" rtlCol="false"/>
                    <a:lstStyle/>
                    <a:p>
                      <a:pPr algn="ctr">
                        <a:lnSpc>
                          <a:spcPts val="3919"/>
                        </a:lnSpc>
                        <a:defRPr/>
                      </a:pPr>
                      <a:r>
                        <a:rPr lang="en-US" sz="2799">
                          <a:solidFill>
                            <a:srgbClr val="000000"/>
                          </a:solidFill>
                          <a:latin typeface="Muli"/>
                        </a:rPr>
                        <a:t>Size</a:t>
                      </a:r>
                      <a:endParaRPr lang="en-US" sz="1100"/>
                    </a:p>
                  </a:txBody>
                  <a:tcPr marL="190500" marR="190500" marT="190500" marB="190500" anchor="ctr">
                    <a:lnL cmpd="sng" algn="ctr" cap="flat" w="38100">
                      <a:solidFill>
                        <a:srgbClr val="F36825"/>
                      </a:solidFill>
                      <a:prstDash val="solid"/>
                      <a:round/>
                      <a:headEnd type="none" w="med" len="med"/>
                      <a:tailEnd type="none" w="med" len="med"/>
                    </a:lnL>
                    <a:lnR cmpd="sng" algn="ctr" cap="flat" w="38100">
                      <a:solidFill>
                        <a:srgbClr val="F36825"/>
                      </a:solidFill>
                      <a:prstDash val="solid"/>
                      <a:round/>
                      <a:headEnd type="none" w="med" len="med"/>
                      <a:tailEnd type="none" w="med" len="med"/>
                    </a:lnR>
                    <a:lnT cmpd="sng" algn="ctr" cap="flat" w="38100">
                      <a:solidFill>
                        <a:srgbClr val="F36825"/>
                      </a:solidFill>
                      <a:prstDash val="solid"/>
                      <a:round/>
                      <a:headEnd type="none" w="med" len="med"/>
                      <a:tailEnd type="none" w="med" len="med"/>
                    </a:lnT>
                    <a:lnB cmpd="sng" algn="ctr" cap="flat" w="38100">
                      <a:solidFill>
                        <a:srgbClr val="F36825"/>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Muli"/>
                        </a:rPr>
                        <a:t>Menetapkan ukuran dari Area Occlusion.</a:t>
                      </a:r>
                      <a:endParaRPr lang="en-US" sz="1100"/>
                    </a:p>
                  </a:txBody>
                  <a:tcPr marL="190500" marR="190500" marT="190500" marB="190500" anchor="ctr">
                    <a:lnL cmpd="sng" algn="ctr" cap="flat" w="38100">
                      <a:solidFill>
                        <a:srgbClr val="F36825"/>
                      </a:solidFill>
                      <a:prstDash val="solid"/>
                      <a:round/>
                      <a:headEnd type="none" w="med" len="med"/>
                      <a:tailEnd type="none" w="med" len="med"/>
                    </a:lnL>
                    <a:lnR cmpd="sng" algn="ctr" cap="flat" w="38100">
                      <a:solidFill>
                        <a:srgbClr val="F36825"/>
                      </a:solidFill>
                      <a:prstDash val="solid"/>
                      <a:round/>
                      <a:headEnd type="none" w="med" len="med"/>
                      <a:tailEnd type="none" w="med" len="med"/>
                    </a:lnR>
                    <a:lnT cmpd="sng" algn="ctr" cap="flat" w="38100">
                      <a:solidFill>
                        <a:srgbClr val="F36825"/>
                      </a:solidFill>
                      <a:prstDash val="solid"/>
                      <a:round/>
                      <a:headEnd type="none" w="med" len="med"/>
                      <a:tailEnd type="none" w="med" len="med"/>
                    </a:lnT>
                    <a:lnB cmpd="sng" algn="ctr" cap="flat" w="38100">
                      <a:solidFill>
                        <a:srgbClr val="F36825"/>
                      </a:solidFill>
                      <a:prstDash val="solid"/>
                      <a:round/>
                      <a:headEnd type="none" w="med" len="med"/>
                      <a:tailEnd type="none" w="med" len="med"/>
                    </a:lnB>
                  </a:tcPr>
                </a:tc>
              </a:tr>
              <a:tr h="1180286">
                <a:tc>
                  <a:txBody>
                    <a:bodyPr anchor="t" rtlCol="false"/>
                    <a:lstStyle/>
                    <a:p>
                      <a:pPr algn="ctr">
                        <a:lnSpc>
                          <a:spcPts val="3919"/>
                        </a:lnSpc>
                        <a:defRPr/>
                      </a:pPr>
                      <a:r>
                        <a:rPr lang="en-US" sz="2799">
                          <a:solidFill>
                            <a:srgbClr val="000000"/>
                          </a:solidFill>
                          <a:latin typeface="Muli"/>
                        </a:rPr>
                        <a:t>Center</a:t>
                      </a:r>
                      <a:endParaRPr lang="en-US" sz="1100"/>
                    </a:p>
                  </a:txBody>
                  <a:tcPr marL="190500" marR="190500" marT="190500" marB="190500" anchor="ctr">
                    <a:lnL cmpd="sng" algn="ctr" cap="flat" w="38100">
                      <a:solidFill>
                        <a:srgbClr val="F36825"/>
                      </a:solidFill>
                      <a:prstDash val="solid"/>
                      <a:round/>
                      <a:headEnd type="none" w="med" len="med"/>
                      <a:tailEnd type="none" w="med" len="med"/>
                    </a:lnL>
                    <a:lnR cmpd="sng" algn="ctr" cap="flat" w="38100">
                      <a:solidFill>
                        <a:srgbClr val="F36825"/>
                      </a:solidFill>
                      <a:prstDash val="solid"/>
                      <a:round/>
                      <a:headEnd type="none" w="med" len="med"/>
                      <a:tailEnd type="none" w="med" len="med"/>
                    </a:lnR>
                    <a:lnT cmpd="sng" algn="ctr" cap="flat" w="38100">
                      <a:solidFill>
                        <a:srgbClr val="F36825"/>
                      </a:solidFill>
                      <a:prstDash val="solid"/>
                      <a:round/>
                      <a:headEnd type="none" w="med" len="med"/>
                      <a:tailEnd type="none" w="med" len="med"/>
                    </a:lnT>
                    <a:lnB cmpd="sng" algn="ctr" cap="flat" w="38100">
                      <a:solidFill>
                        <a:srgbClr val="F36825"/>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Muli"/>
                        </a:rPr>
                        <a:t>Menetapkan pusat dari Area Occlusion. Secara default, ini adalah 0,0,0 dan berada di tengah kotak.</a:t>
                      </a:r>
                      <a:endParaRPr lang="en-US" sz="1100"/>
                    </a:p>
                  </a:txBody>
                  <a:tcPr marL="190500" marR="190500" marT="190500" marB="190500" anchor="ctr">
                    <a:lnL cmpd="sng" algn="ctr" cap="flat" w="38100">
                      <a:solidFill>
                        <a:srgbClr val="F36825"/>
                      </a:solidFill>
                      <a:prstDash val="solid"/>
                      <a:round/>
                      <a:headEnd type="none" w="med" len="med"/>
                      <a:tailEnd type="none" w="med" len="med"/>
                    </a:lnL>
                    <a:lnR cmpd="sng" algn="ctr" cap="flat" w="38100">
                      <a:solidFill>
                        <a:srgbClr val="F36825"/>
                      </a:solidFill>
                      <a:prstDash val="solid"/>
                      <a:round/>
                      <a:headEnd type="none" w="med" len="med"/>
                      <a:tailEnd type="none" w="med" len="med"/>
                    </a:lnR>
                    <a:lnT cmpd="sng" algn="ctr" cap="flat" w="38100">
                      <a:solidFill>
                        <a:srgbClr val="F36825"/>
                      </a:solidFill>
                      <a:prstDash val="solid"/>
                      <a:round/>
                      <a:headEnd type="none" w="med" len="med"/>
                      <a:tailEnd type="none" w="med" len="med"/>
                    </a:lnT>
                    <a:lnB cmpd="sng" algn="ctr" cap="flat" w="38100">
                      <a:solidFill>
                        <a:srgbClr val="F36825"/>
                      </a:solidFill>
                      <a:prstDash val="solid"/>
                      <a:round/>
                      <a:headEnd type="none" w="med" len="med"/>
                      <a:tailEnd type="none" w="med" len="med"/>
                    </a:lnB>
                  </a:tcPr>
                </a:tc>
              </a:tr>
              <a:tr h="1890376">
                <a:tc>
                  <a:txBody>
                    <a:bodyPr anchor="t" rtlCol="false"/>
                    <a:lstStyle/>
                    <a:p>
                      <a:pPr algn="ctr">
                        <a:lnSpc>
                          <a:spcPts val="3919"/>
                        </a:lnSpc>
                        <a:defRPr/>
                      </a:pPr>
                      <a:r>
                        <a:rPr lang="en-US" sz="2799">
                          <a:solidFill>
                            <a:srgbClr val="000000"/>
                          </a:solidFill>
                          <a:latin typeface="Muli"/>
                        </a:rPr>
                        <a:t>Is View Volume</a:t>
                      </a:r>
                      <a:endParaRPr lang="en-US" sz="1100"/>
                    </a:p>
                  </a:txBody>
                  <a:tcPr marL="190500" marR="190500" marT="190500" marB="190500" anchor="ctr">
                    <a:lnL cmpd="sng" algn="ctr" cap="flat" w="38100">
                      <a:solidFill>
                        <a:srgbClr val="F36825"/>
                      </a:solidFill>
                      <a:prstDash val="solid"/>
                      <a:round/>
                      <a:headEnd type="none" w="med" len="med"/>
                      <a:tailEnd type="none" w="med" len="med"/>
                    </a:lnL>
                    <a:lnR cmpd="sng" algn="ctr" cap="flat" w="38100">
                      <a:solidFill>
                        <a:srgbClr val="F36825"/>
                      </a:solidFill>
                      <a:prstDash val="solid"/>
                      <a:round/>
                      <a:headEnd type="none" w="med" len="med"/>
                      <a:tailEnd type="none" w="med" len="med"/>
                    </a:lnR>
                    <a:lnT cmpd="sng" algn="ctr" cap="flat" w="38100">
                      <a:solidFill>
                        <a:srgbClr val="F36825"/>
                      </a:solidFill>
                      <a:prstDash val="solid"/>
                      <a:round/>
                      <a:headEnd type="none" w="med" len="med"/>
                      <a:tailEnd type="none" w="med" len="med"/>
                    </a:lnT>
                    <a:lnB cmpd="sng" algn="ctr" cap="flat" w="38100">
                      <a:solidFill>
                        <a:srgbClr val="F36825"/>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Muli"/>
                        </a:rPr>
                        <a:t>Jika diaktifkan, Area Occlusion menentukan Volume Tampilan. Jika dinonaktifkan, Area Occlusion tidak menentukan Volume Tampilan. Ini harus diaktifkan agar Area Occlusion dapat berfungsi.</a:t>
                      </a:r>
                      <a:endParaRPr lang="en-US" sz="1100"/>
                    </a:p>
                  </a:txBody>
                  <a:tcPr marL="190500" marR="190500" marT="190500" marB="190500" anchor="ctr">
                    <a:lnL cmpd="sng" algn="ctr" cap="flat" w="38100">
                      <a:solidFill>
                        <a:srgbClr val="F36825"/>
                      </a:solidFill>
                      <a:prstDash val="solid"/>
                      <a:round/>
                      <a:headEnd type="none" w="med" len="med"/>
                      <a:tailEnd type="none" w="med" len="med"/>
                    </a:lnL>
                    <a:lnR cmpd="sng" algn="ctr" cap="flat" w="38100">
                      <a:solidFill>
                        <a:srgbClr val="F36825"/>
                      </a:solidFill>
                      <a:prstDash val="solid"/>
                      <a:round/>
                      <a:headEnd type="none" w="med" len="med"/>
                      <a:tailEnd type="none" w="med" len="med"/>
                    </a:lnR>
                    <a:lnT cmpd="sng" algn="ctr" cap="flat" w="38100">
                      <a:solidFill>
                        <a:srgbClr val="F36825"/>
                      </a:solidFill>
                      <a:prstDash val="solid"/>
                      <a:round/>
                      <a:headEnd type="none" w="med" len="med"/>
                      <a:tailEnd type="none" w="med" len="med"/>
                    </a:lnT>
                    <a:lnB cmpd="sng" algn="ctr" cap="flat" w="38100">
                      <a:solidFill>
                        <a:srgbClr val="F36825"/>
                      </a:solidFill>
                      <a:prstDash val="solid"/>
                      <a:round/>
                      <a:headEnd type="none" w="med" len="med"/>
                      <a:tailEnd type="none" w="med" len="med"/>
                    </a:lnB>
                  </a:tcPr>
                </a:tc>
              </a:tr>
            </a:tbl>
          </a:graphicData>
        </a:graphic>
      </p:graphicFrame>
      <p:sp>
        <p:nvSpPr>
          <p:cNvPr name="TextBox 11" id="11"/>
          <p:cNvSpPr txBox="true"/>
          <p:nvPr/>
        </p:nvSpPr>
        <p:spPr>
          <a:xfrm rot="0">
            <a:off x="914400" y="4086246"/>
            <a:ext cx="6173123" cy="2114508"/>
          </a:xfrm>
          <a:prstGeom prst="rect">
            <a:avLst/>
          </a:prstGeom>
        </p:spPr>
        <p:txBody>
          <a:bodyPr anchor="t" rtlCol="false" tIns="0" lIns="0" bIns="0" rIns="0">
            <a:spAutoFit/>
          </a:bodyPr>
          <a:lstStyle/>
          <a:p>
            <a:pPr>
              <a:lnSpc>
                <a:spcPts val="8400"/>
              </a:lnSpc>
            </a:pPr>
            <a:r>
              <a:rPr lang="en-US" sz="7000">
                <a:solidFill>
                  <a:srgbClr val="0E2C4B"/>
                </a:solidFill>
                <a:latin typeface="Muli Ultra-Bold"/>
              </a:rPr>
              <a:t>Occlusion </a:t>
            </a:r>
            <a:r>
              <a:rPr lang="en-US" sz="7000">
                <a:solidFill>
                  <a:srgbClr val="F36825"/>
                </a:solidFill>
                <a:latin typeface="Muli Ultra-Bold"/>
              </a:rPr>
              <a:t>Area</a:t>
            </a:r>
          </a:p>
        </p:txBody>
      </p:sp>
      <p:sp>
        <p:nvSpPr>
          <p:cNvPr name="TextBox 12" id="12"/>
          <p:cNvSpPr txBox="true"/>
          <p:nvPr/>
        </p:nvSpPr>
        <p:spPr>
          <a:xfrm rot="0">
            <a:off x="5806353" y="1028700"/>
            <a:ext cx="9967411" cy="666750"/>
          </a:xfrm>
          <a:prstGeom prst="rect">
            <a:avLst/>
          </a:prstGeom>
        </p:spPr>
        <p:txBody>
          <a:bodyPr anchor="t" rtlCol="false" tIns="0" lIns="0" bIns="0" rIns="0">
            <a:spAutoFit/>
          </a:bodyPr>
          <a:lstStyle/>
          <a:p>
            <a:pPr algn="ctr">
              <a:lnSpc>
                <a:spcPts val="5280"/>
              </a:lnSpc>
              <a:spcBef>
                <a:spcPct val="0"/>
              </a:spcBef>
            </a:pPr>
            <a:r>
              <a:rPr lang="en-US" sz="4400">
                <a:solidFill>
                  <a:srgbClr val="000000"/>
                </a:solidFill>
                <a:latin typeface="Muli Ultra-Bold"/>
              </a:rPr>
              <a:t>Occlusion Area component reference</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sp>
        <p:nvSpPr>
          <p:cNvPr name="Freeform 2" id="2"/>
          <p:cNvSpPr/>
          <p:nvPr/>
        </p:nvSpPr>
        <p:spPr>
          <a:xfrm flipH="true" flipV="false" rot="0">
            <a:off x="6461347" y="8584208"/>
            <a:ext cx="3651821" cy="1267486"/>
          </a:xfrm>
          <a:custGeom>
            <a:avLst/>
            <a:gdLst/>
            <a:ahLst/>
            <a:cxnLst/>
            <a:rect r="r" b="b" t="t" l="l"/>
            <a:pathLst>
              <a:path h="1267486" w="3651821">
                <a:moveTo>
                  <a:pt x="3651822" y="0"/>
                </a:moveTo>
                <a:lnTo>
                  <a:pt x="0" y="0"/>
                </a:lnTo>
                <a:lnTo>
                  <a:pt x="0" y="1267487"/>
                </a:lnTo>
                <a:lnTo>
                  <a:pt x="3651822" y="1267487"/>
                </a:lnTo>
                <a:lnTo>
                  <a:pt x="3651822" y="0"/>
                </a:lnTo>
                <a:close/>
              </a:path>
            </a:pathLst>
          </a:custGeom>
          <a:blipFill>
            <a:blip r:embed="rId2">
              <a:alphaModFix amt="51000"/>
            </a:blip>
            <a:stretch>
              <a:fillRect l="0" t="0" r="0" b="0"/>
            </a:stretch>
          </a:blipFill>
        </p:spPr>
      </p:sp>
      <p:grpSp>
        <p:nvGrpSpPr>
          <p:cNvPr name="Group 3" id="3"/>
          <p:cNvGrpSpPr/>
          <p:nvPr/>
        </p:nvGrpSpPr>
        <p:grpSpPr>
          <a:xfrm rot="0">
            <a:off x="7077188" y="1028700"/>
            <a:ext cx="10182112" cy="1973417"/>
            <a:chOff x="0" y="0"/>
            <a:chExt cx="13576150" cy="2631223"/>
          </a:xfrm>
        </p:grpSpPr>
        <p:sp>
          <p:nvSpPr>
            <p:cNvPr name="TextBox 4" id="4"/>
            <p:cNvSpPr txBox="true"/>
            <p:nvPr/>
          </p:nvSpPr>
          <p:spPr>
            <a:xfrm rot="0">
              <a:off x="0" y="0"/>
              <a:ext cx="13576150" cy="1409672"/>
            </a:xfrm>
            <a:prstGeom prst="rect">
              <a:avLst/>
            </a:prstGeom>
          </p:spPr>
          <p:txBody>
            <a:bodyPr anchor="t" rtlCol="false" tIns="0" lIns="0" bIns="0" rIns="0">
              <a:spAutoFit/>
            </a:bodyPr>
            <a:lstStyle/>
            <a:p>
              <a:pPr>
                <a:lnSpc>
                  <a:spcPts val="8400"/>
                </a:lnSpc>
              </a:pPr>
              <a:r>
                <a:rPr lang="en-US" sz="7000">
                  <a:solidFill>
                    <a:srgbClr val="0E2C4B"/>
                  </a:solidFill>
                  <a:latin typeface="Muli Ultra-Bold"/>
                </a:rPr>
                <a:t>Occlusion </a:t>
              </a:r>
              <a:r>
                <a:rPr lang="en-US" sz="7000">
                  <a:solidFill>
                    <a:srgbClr val="F36825"/>
                  </a:solidFill>
                  <a:latin typeface="Muli Ultra-Bold"/>
                </a:rPr>
                <a:t>portal</a:t>
              </a:r>
            </a:p>
          </p:txBody>
        </p:sp>
        <p:sp>
          <p:nvSpPr>
            <p:cNvPr name="TextBox 5" id="5"/>
            <p:cNvSpPr txBox="true"/>
            <p:nvPr/>
          </p:nvSpPr>
          <p:spPr>
            <a:xfrm rot="0">
              <a:off x="0" y="2082059"/>
              <a:ext cx="12751386" cy="549164"/>
            </a:xfrm>
            <a:prstGeom prst="rect">
              <a:avLst/>
            </a:prstGeom>
          </p:spPr>
          <p:txBody>
            <a:bodyPr anchor="t" rtlCol="false" tIns="0" lIns="0" bIns="0" rIns="0">
              <a:spAutoFit/>
            </a:bodyPr>
            <a:lstStyle/>
            <a:p>
              <a:pPr>
                <a:lnSpc>
                  <a:spcPts val="3360"/>
                </a:lnSpc>
              </a:pPr>
            </a:p>
          </p:txBody>
        </p:sp>
      </p:grpSp>
      <p:sp>
        <p:nvSpPr>
          <p:cNvPr name="TextBox 6" id="6"/>
          <p:cNvSpPr txBox="true"/>
          <p:nvPr/>
        </p:nvSpPr>
        <p:spPr>
          <a:xfrm rot="0">
            <a:off x="6693897" y="3150338"/>
            <a:ext cx="10565403" cy="5433871"/>
          </a:xfrm>
          <a:prstGeom prst="rect">
            <a:avLst/>
          </a:prstGeom>
        </p:spPr>
        <p:txBody>
          <a:bodyPr anchor="t" rtlCol="false" tIns="0" lIns="0" bIns="0" rIns="0">
            <a:spAutoFit/>
          </a:bodyPr>
          <a:lstStyle/>
          <a:p>
            <a:pPr algn="just">
              <a:lnSpc>
                <a:spcPts val="3919"/>
              </a:lnSpc>
            </a:pPr>
            <a:r>
              <a:rPr lang="en-US" sz="2799">
                <a:solidFill>
                  <a:srgbClr val="0E2C4B"/>
                </a:solidFill>
                <a:latin typeface="Muli"/>
              </a:rPr>
              <a:t>Portal Occlusion dalam Unity adalah komponen yang digunakan untuk mengendalikan sejauh mana suatu portal dapat mempengaruhi penentuan apa yang terlihat dalam Scene saat sistem occlusion culling diaktifkan. </a:t>
            </a:r>
          </a:p>
          <a:p>
            <a:pPr algn="just">
              <a:lnSpc>
                <a:spcPts val="3919"/>
              </a:lnSpc>
            </a:pPr>
          </a:p>
          <a:p>
            <a:pPr algn="just">
              <a:lnSpc>
                <a:spcPts val="3919"/>
              </a:lnSpc>
            </a:pPr>
            <a:r>
              <a:rPr lang="en-US" sz="2799">
                <a:solidFill>
                  <a:srgbClr val="0E2C4B"/>
                </a:solidFill>
                <a:latin typeface="Muli"/>
              </a:rPr>
              <a:t>Portal ini dapat ditempatkan di dalam Scene dan memiliki dua keadaan, yaitu terbuka dan tertutup. Saat tertutup, portal akan memblokir pandangan ke GameObject lain, sedangkan saat terbuka, portal tidak akan memblokir pandangan. Ini berguna untuk mengoptimalkan rendering dalam Scene dengan objek-objek yang bisa dibuka dan ditutup, seperti pintu atau jendela.</a:t>
            </a:r>
          </a:p>
        </p:txBody>
      </p:sp>
      <p:sp>
        <p:nvSpPr>
          <p:cNvPr name="Freeform 7" id="7"/>
          <p:cNvSpPr/>
          <p:nvPr/>
        </p:nvSpPr>
        <p:spPr>
          <a:xfrm flipH="false" flipV="false" rot="0">
            <a:off x="773420" y="3718491"/>
            <a:ext cx="4916854" cy="4354714"/>
          </a:xfrm>
          <a:custGeom>
            <a:avLst/>
            <a:gdLst/>
            <a:ahLst/>
            <a:cxnLst/>
            <a:rect r="r" b="b" t="t" l="l"/>
            <a:pathLst>
              <a:path h="4354714" w="4916854">
                <a:moveTo>
                  <a:pt x="0" y="0"/>
                </a:moveTo>
                <a:lnTo>
                  <a:pt x="4916854" y="0"/>
                </a:lnTo>
                <a:lnTo>
                  <a:pt x="4916854" y="4354714"/>
                </a:lnTo>
                <a:lnTo>
                  <a:pt x="0" y="4354714"/>
                </a:lnTo>
                <a:lnTo>
                  <a:pt x="0" y="0"/>
                </a:lnTo>
                <a:close/>
              </a:path>
            </a:pathLst>
          </a:custGeom>
          <a:blipFill>
            <a:blip r:embed="rId3"/>
            <a:stretch>
              <a:fillRect l="0" t="0" r="0" b="0"/>
            </a:stretch>
          </a:blipFill>
        </p:spPr>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sp>
        <p:nvSpPr>
          <p:cNvPr name="Freeform 2" id="2"/>
          <p:cNvSpPr/>
          <p:nvPr/>
        </p:nvSpPr>
        <p:spPr>
          <a:xfrm flipH="true" flipV="false" rot="0">
            <a:off x="6461347" y="8584208"/>
            <a:ext cx="3651821" cy="1267486"/>
          </a:xfrm>
          <a:custGeom>
            <a:avLst/>
            <a:gdLst/>
            <a:ahLst/>
            <a:cxnLst/>
            <a:rect r="r" b="b" t="t" l="l"/>
            <a:pathLst>
              <a:path h="1267486" w="3651821">
                <a:moveTo>
                  <a:pt x="3651822" y="0"/>
                </a:moveTo>
                <a:lnTo>
                  <a:pt x="0" y="0"/>
                </a:lnTo>
                <a:lnTo>
                  <a:pt x="0" y="1267487"/>
                </a:lnTo>
                <a:lnTo>
                  <a:pt x="3651822" y="1267487"/>
                </a:lnTo>
                <a:lnTo>
                  <a:pt x="3651822" y="0"/>
                </a:lnTo>
                <a:close/>
              </a:path>
            </a:pathLst>
          </a:custGeom>
          <a:blipFill>
            <a:blip r:embed="rId2">
              <a:alphaModFix amt="51000"/>
            </a:blip>
            <a:stretch>
              <a:fillRect l="0" t="0" r="0" b="0"/>
            </a:stretch>
          </a:blipFill>
        </p:spPr>
      </p:sp>
      <p:sp>
        <p:nvSpPr>
          <p:cNvPr name="Freeform 3" id="3"/>
          <p:cNvSpPr/>
          <p:nvPr/>
        </p:nvSpPr>
        <p:spPr>
          <a:xfrm flipH="false" flipV="false" rot="0">
            <a:off x="2385474" y="3625551"/>
            <a:ext cx="11803569" cy="3035897"/>
          </a:xfrm>
          <a:custGeom>
            <a:avLst/>
            <a:gdLst/>
            <a:ahLst/>
            <a:cxnLst/>
            <a:rect r="r" b="b" t="t" l="l"/>
            <a:pathLst>
              <a:path h="3035897" w="11803569">
                <a:moveTo>
                  <a:pt x="0" y="0"/>
                </a:moveTo>
                <a:lnTo>
                  <a:pt x="11803568" y="0"/>
                </a:lnTo>
                <a:lnTo>
                  <a:pt x="11803568" y="3035898"/>
                </a:lnTo>
                <a:lnTo>
                  <a:pt x="0" y="3035898"/>
                </a:lnTo>
                <a:lnTo>
                  <a:pt x="0" y="0"/>
                </a:lnTo>
                <a:close/>
              </a:path>
            </a:pathLst>
          </a:custGeom>
          <a:blipFill>
            <a:blip r:embed="rId3"/>
            <a:stretch>
              <a:fillRect l="0" t="0" r="0" b="0"/>
            </a:stretch>
          </a:blipFill>
        </p:spPr>
      </p:sp>
      <p:sp>
        <p:nvSpPr>
          <p:cNvPr name="TextBox 4" id="4"/>
          <p:cNvSpPr txBox="true"/>
          <p:nvPr/>
        </p:nvSpPr>
        <p:spPr>
          <a:xfrm rot="0">
            <a:off x="1028700" y="1028700"/>
            <a:ext cx="9369829" cy="1200025"/>
          </a:xfrm>
          <a:prstGeom prst="rect">
            <a:avLst/>
          </a:prstGeom>
        </p:spPr>
        <p:txBody>
          <a:bodyPr anchor="t" rtlCol="false" tIns="0" lIns="0" bIns="0" rIns="0">
            <a:spAutoFit/>
          </a:bodyPr>
          <a:lstStyle/>
          <a:p>
            <a:pPr>
              <a:lnSpc>
                <a:spcPts val="4799"/>
              </a:lnSpc>
              <a:spcBef>
                <a:spcPct val="0"/>
              </a:spcBef>
            </a:pPr>
            <a:r>
              <a:rPr lang="en-US" sz="3999">
                <a:solidFill>
                  <a:srgbClr val="000000"/>
                </a:solidFill>
                <a:latin typeface="Muli Ultra-Bold"/>
              </a:rPr>
              <a:t>Opening and closing an </a:t>
            </a:r>
            <a:r>
              <a:rPr lang="en-US" sz="3999">
                <a:solidFill>
                  <a:srgbClr val="F36825"/>
                </a:solidFill>
                <a:latin typeface="Muli Ultra-Bold"/>
              </a:rPr>
              <a:t>Occlusion Portal at runtime</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5315403" y="236488"/>
            <a:ext cx="12642925" cy="9814023"/>
            <a:chOff x="0" y="0"/>
            <a:chExt cx="10114340" cy="7851218"/>
          </a:xfrm>
        </p:grpSpPr>
        <p:sp>
          <p:nvSpPr>
            <p:cNvPr name="Freeform 3" id="3"/>
            <p:cNvSpPr/>
            <p:nvPr/>
          </p:nvSpPr>
          <p:spPr>
            <a:xfrm flipH="false" flipV="false" rot="0">
              <a:off x="0" y="0"/>
              <a:ext cx="10114340" cy="7851218"/>
            </a:xfrm>
            <a:custGeom>
              <a:avLst/>
              <a:gdLst/>
              <a:ahLst/>
              <a:cxnLst/>
              <a:rect r="r" b="b" t="t" l="l"/>
              <a:pathLst>
                <a:path h="7851218" w="10114340">
                  <a:moveTo>
                    <a:pt x="9989879" y="7851218"/>
                  </a:moveTo>
                  <a:lnTo>
                    <a:pt x="124460" y="7851218"/>
                  </a:lnTo>
                  <a:cubicBezTo>
                    <a:pt x="55880" y="7851218"/>
                    <a:pt x="0" y="7795338"/>
                    <a:pt x="0" y="7726759"/>
                  </a:cubicBezTo>
                  <a:lnTo>
                    <a:pt x="0" y="124460"/>
                  </a:lnTo>
                  <a:cubicBezTo>
                    <a:pt x="0" y="55880"/>
                    <a:pt x="55880" y="0"/>
                    <a:pt x="124460" y="0"/>
                  </a:cubicBezTo>
                  <a:lnTo>
                    <a:pt x="9989879" y="0"/>
                  </a:lnTo>
                  <a:cubicBezTo>
                    <a:pt x="10058460" y="0"/>
                    <a:pt x="10114340" y="55880"/>
                    <a:pt x="10114340" y="124460"/>
                  </a:cubicBezTo>
                  <a:lnTo>
                    <a:pt x="10114340" y="7726759"/>
                  </a:lnTo>
                  <a:cubicBezTo>
                    <a:pt x="10114340" y="7795338"/>
                    <a:pt x="10058460" y="7851218"/>
                    <a:pt x="9989879" y="7851218"/>
                  </a:cubicBezTo>
                  <a:close/>
                </a:path>
              </a:pathLst>
            </a:custGeom>
            <a:solidFill>
              <a:srgbClr val="FFFFFF"/>
            </a:solidFill>
          </p:spPr>
        </p:sp>
      </p:grpSp>
      <p:grpSp>
        <p:nvGrpSpPr>
          <p:cNvPr name="Group 4" id="4"/>
          <p:cNvGrpSpPr/>
          <p:nvPr/>
        </p:nvGrpSpPr>
        <p:grpSpPr>
          <a:xfrm rot="0">
            <a:off x="1028700" y="9225012"/>
            <a:ext cx="825500" cy="825500"/>
            <a:chOff x="0" y="0"/>
            <a:chExt cx="1100667" cy="1100667"/>
          </a:xfrm>
        </p:grpSpPr>
        <p:grpSp>
          <p:nvGrpSpPr>
            <p:cNvPr name="Group 5" id="5"/>
            <p:cNvGrpSpPr/>
            <p:nvPr/>
          </p:nvGrpSpPr>
          <p:grpSpPr>
            <a:xfrm rot="0">
              <a:off x="0" y="0"/>
              <a:ext cx="1100667" cy="1100667"/>
              <a:chOff x="0" y="0"/>
              <a:chExt cx="660400" cy="660400"/>
            </a:xfrm>
          </p:grpSpPr>
          <p:sp>
            <p:nvSpPr>
              <p:cNvPr name="Freeform 6" id="6"/>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7" id="7"/>
            <p:cNvGrpSpPr/>
            <p:nvPr/>
          </p:nvGrpSpPr>
          <p:grpSpPr>
            <a:xfrm rot="-5400000">
              <a:off x="436385" y="452780"/>
              <a:ext cx="290178" cy="195107"/>
              <a:chOff x="0" y="0"/>
              <a:chExt cx="1930400" cy="1297940"/>
            </a:xfrm>
          </p:grpSpPr>
          <p:sp>
            <p:nvSpPr>
              <p:cNvPr name="Freeform 8" id="8"/>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graphicFrame>
        <p:nvGraphicFramePr>
          <p:cNvPr name="Table 9" id="9"/>
          <p:cNvGraphicFramePr>
            <a:graphicFrameLocks noGrp="true"/>
          </p:cNvGraphicFramePr>
          <p:nvPr/>
        </p:nvGraphicFramePr>
        <p:xfrm>
          <a:off x="5806353" y="4143396"/>
          <a:ext cx="11452947" cy="4810125"/>
        </p:xfrm>
        <a:graphic>
          <a:graphicData uri="http://schemas.openxmlformats.org/drawingml/2006/table">
            <a:tbl>
              <a:tblPr/>
              <a:tblGrid>
                <a:gridCol w="4439014"/>
                <a:gridCol w="7013933"/>
              </a:tblGrid>
              <a:tr h="1065716">
                <a:tc>
                  <a:txBody>
                    <a:bodyPr anchor="t" rtlCol="false"/>
                    <a:lstStyle/>
                    <a:p>
                      <a:pPr algn="ctr">
                        <a:lnSpc>
                          <a:spcPts val="4480"/>
                        </a:lnSpc>
                        <a:defRPr/>
                      </a:pPr>
                      <a:r>
                        <a:rPr lang="en-US" sz="3200">
                          <a:solidFill>
                            <a:srgbClr val="000000"/>
                          </a:solidFill>
                          <a:latin typeface="Muli Bold"/>
                        </a:rPr>
                        <a:t>Properti</a:t>
                      </a:r>
                      <a:endParaRPr lang="en-US" sz="1100"/>
                    </a:p>
                  </a:txBody>
                  <a:tcPr marL="190500" marR="190500" marT="190500" marB="190500" anchor="ctr">
                    <a:lnL cmpd="sng" algn="ctr" cap="flat" w="38100">
                      <a:solidFill>
                        <a:srgbClr val="F36825"/>
                      </a:solidFill>
                      <a:prstDash val="solid"/>
                      <a:round/>
                      <a:headEnd type="none" w="med" len="med"/>
                      <a:tailEnd type="none" w="med" len="med"/>
                    </a:lnL>
                    <a:lnR cmpd="sng" algn="ctr" cap="flat" w="38100">
                      <a:solidFill>
                        <a:srgbClr val="F36825"/>
                      </a:solidFill>
                      <a:prstDash val="solid"/>
                      <a:round/>
                      <a:headEnd type="none" w="med" len="med"/>
                      <a:tailEnd type="none" w="med" len="med"/>
                    </a:lnR>
                    <a:lnT cmpd="sng" algn="ctr" cap="flat" w="38100">
                      <a:solidFill>
                        <a:srgbClr val="F36825"/>
                      </a:solidFill>
                      <a:prstDash val="solid"/>
                      <a:round/>
                      <a:headEnd type="none" w="med" len="med"/>
                      <a:tailEnd type="none" w="med" len="med"/>
                    </a:lnT>
                    <a:lnB cmpd="sng" algn="ctr" cap="flat" w="38100">
                      <a:solidFill>
                        <a:srgbClr val="F36825"/>
                      </a:solidFill>
                      <a:prstDash val="solid"/>
                      <a:round/>
                      <a:headEnd type="none" w="med" len="med"/>
                      <a:tailEnd type="none" w="med" len="med"/>
                    </a:lnB>
                    <a:solidFill>
                      <a:srgbClr val="FFEBCD"/>
                    </a:solidFill>
                  </a:tcPr>
                </a:tc>
                <a:tc>
                  <a:txBody>
                    <a:bodyPr anchor="t" rtlCol="false"/>
                    <a:lstStyle/>
                    <a:p>
                      <a:pPr algn="ctr">
                        <a:lnSpc>
                          <a:spcPts val="4480"/>
                        </a:lnSpc>
                        <a:defRPr/>
                      </a:pPr>
                      <a:r>
                        <a:rPr lang="en-US" sz="3200">
                          <a:solidFill>
                            <a:srgbClr val="000000"/>
                          </a:solidFill>
                          <a:latin typeface="Muli Bold"/>
                        </a:rPr>
                        <a:t>Funcion</a:t>
                      </a:r>
                      <a:endParaRPr lang="en-US" sz="1100"/>
                    </a:p>
                  </a:txBody>
                  <a:tcPr marL="190500" marR="190500" marT="190500" marB="190500" anchor="ctr">
                    <a:lnL cmpd="sng" algn="ctr" cap="flat" w="38100">
                      <a:solidFill>
                        <a:srgbClr val="F36825"/>
                      </a:solidFill>
                      <a:prstDash val="solid"/>
                      <a:round/>
                      <a:headEnd type="none" w="med" len="med"/>
                      <a:tailEnd type="none" w="med" len="med"/>
                    </a:lnL>
                    <a:lnR cmpd="sng" algn="ctr" cap="flat" w="38100">
                      <a:solidFill>
                        <a:srgbClr val="F36825"/>
                      </a:solidFill>
                      <a:prstDash val="solid"/>
                      <a:round/>
                      <a:headEnd type="none" w="med" len="med"/>
                      <a:tailEnd type="none" w="med" len="med"/>
                    </a:lnR>
                    <a:lnT cmpd="sng" algn="ctr" cap="flat" w="38100">
                      <a:solidFill>
                        <a:srgbClr val="F36825"/>
                      </a:solidFill>
                      <a:prstDash val="solid"/>
                      <a:round/>
                      <a:headEnd type="none" w="med" len="med"/>
                      <a:tailEnd type="none" w="med" len="med"/>
                    </a:lnT>
                    <a:lnB cmpd="sng" algn="ctr" cap="flat" w="38100">
                      <a:solidFill>
                        <a:srgbClr val="F36825"/>
                      </a:solidFill>
                      <a:prstDash val="solid"/>
                      <a:round/>
                      <a:headEnd type="none" w="med" len="med"/>
                      <a:tailEnd type="none" w="med" len="med"/>
                    </a:lnB>
                    <a:solidFill>
                      <a:srgbClr val="FFEBCD"/>
                    </a:solidFill>
                  </a:tcPr>
                </a:tc>
              </a:tr>
              <a:tr h="1536168">
                <a:tc>
                  <a:txBody>
                    <a:bodyPr anchor="t" rtlCol="false"/>
                    <a:lstStyle/>
                    <a:p>
                      <a:pPr algn="ctr">
                        <a:lnSpc>
                          <a:spcPts val="3919"/>
                        </a:lnSpc>
                        <a:defRPr/>
                      </a:pPr>
                      <a:r>
                        <a:rPr lang="en-US" sz="2799">
                          <a:solidFill>
                            <a:srgbClr val="000000"/>
                          </a:solidFill>
                          <a:latin typeface="Muli"/>
                        </a:rPr>
                        <a:t>Open</a:t>
                      </a:r>
                      <a:endParaRPr lang="en-US" sz="1100"/>
                    </a:p>
                  </a:txBody>
                  <a:tcPr marL="190500" marR="190500" marT="190500" marB="190500" anchor="ctr">
                    <a:lnL cmpd="sng" algn="ctr" cap="flat" w="38100">
                      <a:solidFill>
                        <a:srgbClr val="F36825"/>
                      </a:solidFill>
                      <a:prstDash val="solid"/>
                      <a:round/>
                      <a:headEnd type="none" w="med" len="med"/>
                      <a:tailEnd type="none" w="med" len="med"/>
                    </a:lnL>
                    <a:lnR cmpd="sng" algn="ctr" cap="flat" w="38100">
                      <a:solidFill>
                        <a:srgbClr val="F36825"/>
                      </a:solidFill>
                      <a:prstDash val="solid"/>
                      <a:round/>
                      <a:headEnd type="none" w="med" len="med"/>
                      <a:tailEnd type="none" w="med" len="med"/>
                    </a:lnR>
                    <a:lnT cmpd="sng" algn="ctr" cap="flat" w="38100">
                      <a:solidFill>
                        <a:srgbClr val="F36825"/>
                      </a:solidFill>
                      <a:prstDash val="solid"/>
                      <a:round/>
                      <a:headEnd type="none" w="med" len="med"/>
                      <a:tailEnd type="none" w="med" len="med"/>
                    </a:lnT>
                    <a:lnB cmpd="sng" algn="ctr" cap="flat" w="38100">
                      <a:solidFill>
                        <a:srgbClr val="F36825"/>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Muli"/>
                        </a:rPr>
                        <a:t>Jika diaktifkan, Portal Occlusion terbuka dan tidak menghalangi Renderer. Jika dinonaktifkan, Portal Occlusion tertutup dan menghalangi Renderer.</a:t>
                      </a:r>
                      <a:endParaRPr lang="en-US" sz="1100"/>
                    </a:p>
                  </a:txBody>
                  <a:tcPr marL="190500" marR="190500" marT="190500" marB="190500" anchor="ctr">
                    <a:lnL cmpd="sng" algn="ctr" cap="flat" w="38100">
                      <a:solidFill>
                        <a:srgbClr val="F36825"/>
                      </a:solidFill>
                      <a:prstDash val="solid"/>
                      <a:round/>
                      <a:headEnd type="none" w="med" len="med"/>
                      <a:tailEnd type="none" w="med" len="med"/>
                    </a:lnL>
                    <a:lnR cmpd="sng" algn="ctr" cap="flat" w="38100">
                      <a:solidFill>
                        <a:srgbClr val="F36825"/>
                      </a:solidFill>
                      <a:prstDash val="solid"/>
                      <a:round/>
                      <a:headEnd type="none" w="med" len="med"/>
                      <a:tailEnd type="none" w="med" len="med"/>
                    </a:lnR>
                    <a:lnT cmpd="sng" algn="ctr" cap="flat" w="38100">
                      <a:solidFill>
                        <a:srgbClr val="F36825"/>
                      </a:solidFill>
                      <a:prstDash val="solid"/>
                      <a:round/>
                      <a:headEnd type="none" w="med" len="med"/>
                      <a:tailEnd type="none" w="med" len="med"/>
                    </a:lnT>
                    <a:lnB cmpd="sng" algn="ctr" cap="flat" w="38100">
                      <a:solidFill>
                        <a:srgbClr val="F36825"/>
                      </a:solidFill>
                      <a:prstDash val="solid"/>
                      <a:round/>
                      <a:headEnd type="none" w="med" len="med"/>
                      <a:tailEnd type="none" w="med" len="med"/>
                    </a:lnB>
                  </a:tcPr>
                </a:tc>
              </a:tr>
              <a:tr h="1180929">
                <a:tc>
                  <a:txBody>
                    <a:bodyPr anchor="t" rtlCol="false"/>
                    <a:lstStyle/>
                    <a:p>
                      <a:pPr algn="ctr">
                        <a:lnSpc>
                          <a:spcPts val="3919"/>
                        </a:lnSpc>
                        <a:defRPr/>
                      </a:pPr>
                      <a:r>
                        <a:rPr lang="en-US" sz="2799">
                          <a:solidFill>
                            <a:srgbClr val="000000"/>
                          </a:solidFill>
                          <a:latin typeface="Muli"/>
                        </a:rPr>
                        <a:t>Center</a:t>
                      </a:r>
                      <a:endParaRPr lang="en-US" sz="1100"/>
                    </a:p>
                  </a:txBody>
                  <a:tcPr marL="190500" marR="190500" marT="190500" marB="190500" anchor="ctr">
                    <a:lnL cmpd="sng" algn="ctr" cap="flat" w="38100">
                      <a:solidFill>
                        <a:srgbClr val="F36825"/>
                      </a:solidFill>
                      <a:prstDash val="solid"/>
                      <a:round/>
                      <a:headEnd type="none" w="med" len="med"/>
                      <a:tailEnd type="none" w="med" len="med"/>
                    </a:lnL>
                    <a:lnR cmpd="sng" algn="ctr" cap="flat" w="38100">
                      <a:solidFill>
                        <a:srgbClr val="F36825"/>
                      </a:solidFill>
                      <a:prstDash val="solid"/>
                      <a:round/>
                      <a:headEnd type="none" w="med" len="med"/>
                      <a:tailEnd type="none" w="med" len="med"/>
                    </a:lnR>
                    <a:lnT cmpd="sng" algn="ctr" cap="flat" w="38100">
                      <a:solidFill>
                        <a:srgbClr val="F36825"/>
                      </a:solidFill>
                      <a:prstDash val="solid"/>
                      <a:round/>
                      <a:headEnd type="none" w="med" len="med"/>
                      <a:tailEnd type="none" w="med" len="med"/>
                    </a:lnT>
                    <a:lnB cmpd="sng" algn="ctr" cap="flat" w="38100">
                      <a:solidFill>
                        <a:srgbClr val="F36825"/>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Muli"/>
                        </a:rPr>
                        <a:t>Menetapkan pusat dari Area Occlusion. Secara default, ini adalah 0,0,0 dan berada di tengah kotak.</a:t>
                      </a:r>
                      <a:endParaRPr lang="en-US" sz="1100"/>
                    </a:p>
                  </a:txBody>
                  <a:tcPr marL="190500" marR="190500" marT="190500" marB="190500" anchor="ctr">
                    <a:lnL cmpd="sng" algn="ctr" cap="flat" w="38100">
                      <a:solidFill>
                        <a:srgbClr val="F36825"/>
                      </a:solidFill>
                      <a:prstDash val="solid"/>
                      <a:round/>
                      <a:headEnd type="none" w="med" len="med"/>
                      <a:tailEnd type="none" w="med" len="med"/>
                    </a:lnL>
                    <a:lnR cmpd="sng" algn="ctr" cap="flat" w="38100">
                      <a:solidFill>
                        <a:srgbClr val="F36825"/>
                      </a:solidFill>
                      <a:prstDash val="solid"/>
                      <a:round/>
                      <a:headEnd type="none" w="med" len="med"/>
                      <a:tailEnd type="none" w="med" len="med"/>
                    </a:lnR>
                    <a:lnT cmpd="sng" algn="ctr" cap="flat" w="38100">
                      <a:solidFill>
                        <a:srgbClr val="F36825"/>
                      </a:solidFill>
                      <a:prstDash val="solid"/>
                      <a:round/>
                      <a:headEnd type="none" w="med" len="med"/>
                      <a:tailEnd type="none" w="med" len="med"/>
                    </a:lnT>
                    <a:lnB cmpd="sng" algn="ctr" cap="flat" w="38100">
                      <a:solidFill>
                        <a:srgbClr val="F36825"/>
                      </a:solidFill>
                      <a:prstDash val="solid"/>
                      <a:round/>
                      <a:headEnd type="none" w="med" len="med"/>
                      <a:tailEnd type="none" w="med" len="med"/>
                    </a:lnB>
                  </a:tcPr>
                </a:tc>
              </a:tr>
              <a:tr h="1027312">
                <a:tc>
                  <a:txBody>
                    <a:bodyPr anchor="t" rtlCol="false"/>
                    <a:lstStyle/>
                    <a:p>
                      <a:pPr algn="ctr">
                        <a:lnSpc>
                          <a:spcPts val="3919"/>
                        </a:lnSpc>
                        <a:defRPr/>
                      </a:pPr>
                      <a:r>
                        <a:rPr lang="en-US" sz="2799">
                          <a:solidFill>
                            <a:srgbClr val="000000"/>
                          </a:solidFill>
                          <a:latin typeface="Muli"/>
                        </a:rPr>
                        <a:t>Size</a:t>
                      </a:r>
                      <a:endParaRPr lang="en-US" sz="1100"/>
                    </a:p>
                  </a:txBody>
                  <a:tcPr marL="190500" marR="190500" marT="190500" marB="190500" anchor="ctr">
                    <a:lnL cmpd="sng" algn="ctr" cap="flat" w="38100">
                      <a:solidFill>
                        <a:srgbClr val="F36825"/>
                      </a:solidFill>
                      <a:prstDash val="solid"/>
                      <a:round/>
                      <a:headEnd type="none" w="med" len="med"/>
                      <a:tailEnd type="none" w="med" len="med"/>
                    </a:lnL>
                    <a:lnR cmpd="sng" algn="ctr" cap="flat" w="38100">
                      <a:solidFill>
                        <a:srgbClr val="F36825"/>
                      </a:solidFill>
                      <a:prstDash val="solid"/>
                      <a:round/>
                      <a:headEnd type="none" w="med" len="med"/>
                      <a:tailEnd type="none" w="med" len="med"/>
                    </a:lnR>
                    <a:lnT cmpd="sng" algn="ctr" cap="flat" w="38100">
                      <a:solidFill>
                        <a:srgbClr val="F36825"/>
                      </a:solidFill>
                      <a:prstDash val="solid"/>
                      <a:round/>
                      <a:headEnd type="none" w="med" len="med"/>
                      <a:tailEnd type="none" w="med" len="med"/>
                    </a:lnT>
                    <a:lnB cmpd="sng" algn="ctr" cap="flat" w="38100">
                      <a:solidFill>
                        <a:srgbClr val="F36825"/>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Muli"/>
                        </a:rPr>
                        <a:t>Menetapkan ukuran dari Area Occlusion.</a:t>
                      </a:r>
                      <a:endParaRPr lang="en-US" sz="1100"/>
                    </a:p>
                  </a:txBody>
                  <a:tcPr marL="190500" marR="190500" marT="190500" marB="190500" anchor="ctr">
                    <a:lnL cmpd="sng" algn="ctr" cap="flat" w="38100">
                      <a:solidFill>
                        <a:srgbClr val="F36825"/>
                      </a:solidFill>
                      <a:prstDash val="solid"/>
                      <a:round/>
                      <a:headEnd type="none" w="med" len="med"/>
                      <a:tailEnd type="none" w="med" len="med"/>
                    </a:lnL>
                    <a:lnR cmpd="sng" algn="ctr" cap="flat" w="38100">
                      <a:solidFill>
                        <a:srgbClr val="F36825"/>
                      </a:solidFill>
                      <a:prstDash val="solid"/>
                      <a:round/>
                      <a:headEnd type="none" w="med" len="med"/>
                      <a:tailEnd type="none" w="med" len="med"/>
                    </a:lnR>
                    <a:lnT cmpd="sng" algn="ctr" cap="flat" w="38100">
                      <a:solidFill>
                        <a:srgbClr val="F36825"/>
                      </a:solidFill>
                      <a:prstDash val="solid"/>
                      <a:round/>
                      <a:headEnd type="none" w="med" len="med"/>
                      <a:tailEnd type="none" w="med" len="med"/>
                    </a:lnT>
                    <a:lnB cmpd="sng" algn="ctr" cap="flat" w="38100">
                      <a:solidFill>
                        <a:srgbClr val="F36825"/>
                      </a:solidFill>
                      <a:prstDash val="solid"/>
                      <a:round/>
                      <a:headEnd type="none" w="med" len="med"/>
                      <a:tailEnd type="none" w="med" len="med"/>
                    </a:lnB>
                  </a:tcPr>
                </a:tc>
              </a:tr>
            </a:tbl>
          </a:graphicData>
        </a:graphic>
      </p:graphicFrame>
      <p:sp>
        <p:nvSpPr>
          <p:cNvPr name="Freeform 10" id="10"/>
          <p:cNvSpPr/>
          <p:nvPr/>
        </p:nvSpPr>
        <p:spPr>
          <a:xfrm flipH="false" flipV="false" rot="0">
            <a:off x="6377423" y="1857168"/>
            <a:ext cx="9575143" cy="2067361"/>
          </a:xfrm>
          <a:custGeom>
            <a:avLst/>
            <a:gdLst/>
            <a:ahLst/>
            <a:cxnLst/>
            <a:rect r="r" b="b" t="t" l="l"/>
            <a:pathLst>
              <a:path h="2067361" w="9575143">
                <a:moveTo>
                  <a:pt x="0" y="0"/>
                </a:moveTo>
                <a:lnTo>
                  <a:pt x="9575143" y="0"/>
                </a:lnTo>
                <a:lnTo>
                  <a:pt x="9575143" y="2067360"/>
                </a:lnTo>
                <a:lnTo>
                  <a:pt x="0" y="2067360"/>
                </a:lnTo>
                <a:lnTo>
                  <a:pt x="0" y="0"/>
                </a:lnTo>
                <a:close/>
              </a:path>
            </a:pathLst>
          </a:custGeom>
          <a:blipFill>
            <a:blip r:embed="rId2"/>
            <a:stretch>
              <a:fillRect l="0" t="0" r="0" b="0"/>
            </a:stretch>
          </a:blipFill>
        </p:spPr>
      </p:sp>
      <p:sp>
        <p:nvSpPr>
          <p:cNvPr name="TextBox 11" id="11"/>
          <p:cNvSpPr txBox="true"/>
          <p:nvPr/>
        </p:nvSpPr>
        <p:spPr>
          <a:xfrm rot="0">
            <a:off x="914400" y="4086246"/>
            <a:ext cx="6173123" cy="2114508"/>
          </a:xfrm>
          <a:prstGeom prst="rect">
            <a:avLst/>
          </a:prstGeom>
        </p:spPr>
        <p:txBody>
          <a:bodyPr anchor="t" rtlCol="false" tIns="0" lIns="0" bIns="0" rIns="0">
            <a:spAutoFit/>
          </a:bodyPr>
          <a:lstStyle/>
          <a:p>
            <a:pPr>
              <a:lnSpc>
                <a:spcPts val="8400"/>
              </a:lnSpc>
            </a:pPr>
            <a:r>
              <a:rPr lang="en-US" sz="7000">
                <a:solidFill>
                  <a:srgbClr val="0E2C4B"/>
                </a:solidFill>
                <a:latin typeface="Muli Ultra-Bold"/>
              </a:rPr>
              <a:t>Occlusion </a:t>
            </a:r>
            <a:r>
              <a:rPr lang="en-US" sz="7000">
                <a:solidFill>
                  <a:srgbClr val="F36825"/>
                </a:solidFill>
                <a:latin typeface="Muli Ultra-Bold"/>
              </a:rPr>
              <a:t>Portal</a:t>
            </a:r>
          </a:p>
        </p:txBody>
      </p:sp>
      <p:sp>
        <p:nvSpPr>
          <p:cNvPr name="TextBox 12" id="12"/>
          <p:cNvSpPr txBox="true"/>
          <p:nvPr/>
        </p:nvSpPr>
        <p:spPr>
          <a:xfrm rot="0">
            <a:off x="5627550" y="1028700"/>
            <a:ext cx="10325016" cy="666750"/>
          </a:xfrm>
          <a:prstGeom prst="rect">
            <a:avLst/>
          </a:prstGeom>
        </p:spPr>
        <p:txBody>
          <a:bodyPr anchor="t" rtlCol="false" tIns="0" lIns="0" bIns="0" rIns="0">
            <a:spAutoFit/>
          </a:bodyPr>
          <a:lstStyle/>
          <a:p>
            <a:pPr algn="ctr">
              <a:lnSpc>
                <a:spcPts val="5280"/>
              </a:lnSpc>
              <a:spcBef>
                <a:spcPct val="0"/>
              </a:spcBef>
            </a:pPr>
            <a:r>
              <a:rPr lang="en-US" sz="4400">
                <a:solidFill>
                  <a:srgbClr val="000000"/>
                </a:solidFill>
                <a:latin typeface="Muli Ultra-Bold"/>
              </a:rPr>
              <a:t>Occlusion Portal component reference</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633832" y="1028700"/>
            <a:ext cx="10319909" cy="762000"/>
          </a:xfrm>
          <a:prstGeom prst="rect">
            <a:avLst/>
          </a:prstGeom>
        </p:spPr>
        <p:txBody>
          <a:bodyPr anchor="t" rtlCol="false" tIns="0" lIns="0" bIns="0" rIns="0">
            <a:spAutoFit/>
          </a:bodyPr>
          <a:lstStyle/>
          <a:p>
            <a:pPr>
              <a:lnSpc>
                <a:spcPts val="6000"/>
              </a:lnSpc>
            </a:pPr>
            <a:r>
              <a:rPr lang="en-US" sz="5000">
                <a:solidFill>
                  <a:srgbClr val="0E2C4B"/>
                </a:solidFill>
                <a:latin typeface="Muli Ultra-Bold"/>
              </a:rPr>
              <a:t>The </a:t>
            </a:r>
            <a:r>
              <a:rPr lang="en-US" sz="5000">
                <a:solidFill>
                  <a:srgbClr val="F36825"/>
                </a:solidFill>
                <a:latin typeface="Muli Ultra-Bold"/>
              </a:rPr>
              <a:t>Occlusion </a:t>
            </a:r>
            <a:r>
              <a:rPr lang="en-US" sz="5000">
                <a:solidFill>
                  <a:srgbClr val="0E2C4B"/>
                </a:solidFill>
                <a:latin typeface="Muli Ultra-Bold"/>
              </a:rPr>
              <a:t>Culling Window</a:t>
            </a:r>
          </a:p>
        </p:txBody>
      </p:sp>
      <p:sp>
        <p:nvSpPr>
          <p:cNvPr name="TextBox 3" id="3"/>
          <p:cNvSpPr txBox="true"/>
          <p:nvPr/>
        </p:nvSpPr>
        <p:spPr>
          <a:xfrm rot="0">
            <a:off x="6633832" y="2580447"/>
            <a:ext cx="10319909" cy="7910161"/>
          </a:xfrm>
          <a:prstGeom prst="rect">
            <a:avLst/>
          </a:prstGeom>
        </p:spPr>
        <p:txBody>
          <a:bodyPr anchor="t" rtlCol="false" tIns="0" lIns="0" bIns="0" rIns="0">
            <a:spAutoFit/>
          </a:bodyPr>
          <a:lstStyle/>
          <a:p>
            <a:pPr algn="just">
              <a:lnSpc>
                <a:spcPts val="3919"/>
              </a:lnSpc>
            </a:pPr>
            <a:r>
              <a:rPr lang="en-US" sz="2799">
                <a:solidFill>
                  <a:srgbClr val="0E2C4B"/>
                </a:solidFill>
                <a:latin typeface="Muli"/>
              </a:rPr>
              <a:t>Occlusion Culling Window dalam Unity adalah antarmuka grafis yang digunakan untuk mengatur dan mengoptimalkan culling occlusion, yang merupakan teknik untuk membatasi apa yang ditarik oleh mesin rendering berdasarkan apa yang terlihat dari kamera. </a:t>
            </a:r>
          </a:p>
          <a:p>
            <a:pPr algn="just">
              <a:lnSpc>
                <a:spcPts val="3919"/>
              </a:lnSpc>
            </a:pPr>
          </a:p>
          <a:p>
            <a:pPr algn="just">
              <a:lnSpc>
                <a:spcPts val="3919"/>
              </a:lnSpc>
            </a:pPr>
            <a:r>
              <a:rPr lang="en-US" sz="2799">
                <a:solidFill>
                  <a:srgbClr val="0E2C4B"/>
                </a:solidFill>
                <a:latin typeface="Muli"/>
              </a:rPr>
              <a:t>Jendela ini memiliki berbagai tab yang memungkinkan pengguna untuk mengatur pengaturan occlusion culling, termasuk konfigurasi objek, parameter bake, dan visualisasi efek occlusion culling. Dengan bantuan jendela Occlusion Culling, pengembang dapat meningkatkan kinerja rendering dalam proyek Unity dengan mengurangi jumlah objek yang di-render di layar berdasarkan visibilitas dari sudut pandang kamera.</a:t>
            </a:r>
          </a:p>
          <a:p>
            <a:pPr algn="just">
              <a:lnSpc>
                <a:spcPts val="3919"/>
              </a:lnSpc>
            </a:pPr>
          </a:p>
          <a:p>
            <a:pPr algn="just">
              <a:lnSpc>
                <a:spcPts val="3919"/>
              </a:lnSpc>
            </a:pPr>
          </a:p>
        </p:txBody>
      </p:sp>
      <p:grpSp>
        <p:nvGrpSpPr>
          <p:cNvPr name="Group 4" id="4"/>
          <p:cNvGrpSpPr/>
          <p:nvPr/>
        </p:nvGrpSpPr>
        <p:grpSpPr>
          <a:xfrm rot="0">
            <a:off x="0" y="2637597"/>
            <a:ext cx="5955183" cy="5639070"/>
            <a:chOff x="0" y="0"/>
            <a:chExt cx="7940244" cy="7518760"/>
          </a:xfrm>
        </p:grpSpPr>
        <p:grpSp>
          <p:nvGrpSpPr>
            <p:cNvPr name="Group 5" id="5"/>
            <p:cNvGrpSpPr/>
            <p:nvPr/>
          </p:nvGrpSpPr>
          <p:grpSpPr>
            <a:xfrm rot="0">
              <a:off x="601373" y="0"/>
              <a:ext cx="7338871" cy="7338871"/>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EBE7"/>
              </a:solidFill>
            </p:spPr>
          </p:sp>
        </p:grpSp>
        <p:sp>
          <p:nvSpPr>
            <p:cNvPr name="Freeform 7" id="7"/>
            <p:cNvSpPr/>
            <p:nvPr/>
          </p:nvSpPr>
          <p:spPr>
            <a:xfrm flipH="true" flipV="false" rot="0">
              <a:off x="0" y="5194210"/>
              <a:ext cx="6697383" cy="2324550"/>
            </a:xfrm>
            <a:custGeom>
              <a:avLst/>
              <a:gdLst/>
              <a:ahLst/>
              <a:cxnLst/>
              <a:rect r="r" b="b" t="t" l="l"/>
              <a:pathLst>
                <a:path h="2324550" w="6697383">
                  <a:moveTo>
                    <a:pt x="6697383" y="0"/>
                  </a:moveTo>
                  <a:lnTo>
                    <a:pt x="0" y="0"/>
                  </a:lnTo>
                  <a:lnTo>
                    <a:pt x="0" y="2324550"/>
                  </a:lnTo>
                  <a:lnTo>
                    <a:pt x="6697383" y="2324550"/>
                  </a:lnTo>
                  <a:lnTo>
                    <a:pt x="6697383" y="0"/>
                  </a:lnTo>
                  <a:close/>
                </a:path>
              </a:pathLst>
            </a:custGeom>
            <a:blipFill>
              <a:blip r:embed="rId2">
                <a:alphaModFix amt="51000"/>
              </a:blip>
              <a:stretch>
                <a:fillRect l="0" t="0" r="0" b="0"/>
              </a:stretch>
            </a:blipFill>
          </p:spPr>
        </p:sp>
        <p:sp>
          <p:nvSpPr>
            <p:cNvPr name="Freeform 8" id="8"/>
            <p:cNvSpPr/>
            <p:nvPr/>
          </p:nvSpPr>
          <p:spPr>
            <a:xfrm flipH="false" flipV="false" rot="0">
              <a:off x="1766741" y="1325304"/>
              <a:ext cx="5472991" cy="5397737"/>
            </a:xfrm>
            <a:custGeom>
              <a:avLst/>
              <a:gdLst/>
              <a:ahLst/>
              <a:cxnLst/>
              <a:rect r="r" b="b" t="t" l="l"/>
              <a:pathLst>
                <a:path h="5397737" w="5472991">
                  <a:moveTo>
                    <a:pt x="0" y="0"/>
                  </a:moveTo>
                  <a:lnTo>
                    <a:pt x="5472991" y="0"/>
                  </a:lnTo>
                  <a:lnTo>
                    <a:pt x="5472991" y="5397737"/>
                  </a:lnTo>
                  <a:lnTo>
                    <a:pt x="0" y="5397737"/>
                  </a:lnTo>
                  <a:lnTo>
                    <a:pt x="0" y="0"/>
                  </a:lnTo>
                  <a:close/>
                </a:path>
              </a:pathLst>
            </a:custGeom>
            <a:blipFill>
              <a:blip r:embed="rId3"/>
              <a:stretch>
                <a:fillRect l="0" t="0" r="0" b="0"/>
              </a:stretch>
            </a:blipFill>
          </p:spPr>
        </p:sp>
      </p:gr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905143" y="4230295"/>
            <a:ext cx="9731476" cy="2093795"/>
            <a:chOff x="0" y="0"/>
            <a:chExt cx="12975301" cy="2791726"/>
          </a:xfrm>
        </p:grpSpPr>
        <p:sp>
          <p:nvSpPr>
            <p:cNvPr name="Freeform 3" id="3"/>
            <p:cNvSpPr/>
            <p:nvPr/>
          </p:nvSpPr>
          <p:spPr>
            <a:xfrm flipH="false" flipV="false" rot="0">
              <a:off x="4931912" y="0"/>
              <a:ext cx="8043389" cy="2791726"/>
            </a:xfrm>
            <a:custGeom>
              <a:avLst/>
              <a:gdLst/>
              <a:ahLst/>
              <a:cxnLst/>
              <a:rect r="r" b="b" t="t" l="l"/>
              <a:pathLst>
                <a:path h="2791726" w="8043389">
                  <a:moveTo>
                    <a:pt x="0" y="0"/>
                  </a:moveTo>
                  <a:lnTo>
                    <a:pt x="8043389" y="0"/>
                  </a:lnTo>
                  <a:lnTo>
                    <a:pt x="8043389" y="2791726"/>
                  </a:lnTo>
                  <a:lnTo>
                    <a:pt x="0" y="2791726"/>
                  </a:lnTo>
                  <a:lnTo>
                    <a:pt x="0" y="0"/>
                  </a:lnTo>
                  <a:close/>
                </a:path>
              </a:pathLst>
            </a:custGeom>
            <a:blipFill>
              <a:blip r:embed="rId2">
                <a:alphaModFix amt="51000"/>
              </a:blip>
              <a:stretch>
                <a:fillRect l="0" t="0" r="0" b="0"/>
              </a:stretch>
            </a:blipFill>
          </p:spPr>
        </p:sp>
        <p:sp>
          <p:nvSpPr>
            <p:cNvPr name="Freeform 4" id="4"/>
            <p:cNvSpPr/>
            <p:nvPr/>
          </p:nvSpPr>
          <p:spPr>
            <a:xfrm flipH="true" flipV="false" rot="0">
              <a:off x="0" y="774383"/>
              <a:ext cx="4931912" cy="1711784"/>
            </a:xfrm>
            <a:custGeom>
              <a:avLst/>
              <a:gdLst/>
              <a:ahLst/>
              <a:cxnLst/>
              <a:rect r="r" b="b" t="t" l="l"/>
              <a:pathLst>
                <a:path h="1711784" w="4931912">
                  <a:moveTo>
                    <a:pt x="4931912" y="0"/>
                  </a:moveTo>
                  <a:lnTo>
                    <a:pt x="0" y="0"/>
                  </a:lnTo>
                  <a:lnTo>
                    <a:pt x="0" y="1711784"/>
                  </a:lnTo>
                  <a:lnTo>
                    <a:pt x="4931912" y="1711784"/>
                  </a:lnTo>
                  <a:lnTo>
                    <a:pt x="4931912" y="0"/>
                  </a:lnTo>
                  <a:close/>
                </a:path>
              </a:pathLst>
            </a:custGeom>
            <a:blipFill>
              <a:blip r:embed="rId2">
                <a:alphaModFix amt="26000"/>
              </a:blip>
              <a:stretch>
                <a:fillRect l="0" t="0" r="0" b="0"/>
              </a:stretch>
            </a:blipFill>
          </p:spPr>
        </p:sp>
      </p:grpSp>
      <p:grpSp>
        <p:nvGrpSpPr>
          <p:cNvPr name="Group 5" id="5"/>
          <p:cNvGrpSpPr/>
          <p:nvPr/>
        </p:nvGrpSpPr>
        <p:grpSpPr>
          <a:xfrm rot="0">
            <a:off x="16846550" y="9066947"/>
            <a:ext cx="825500" cy="825500"/>
            <a:chOff x="0" y="0"/>
            <a:chExt cx="1100667" cy="1100667"/>
          </a:xfrm>
        </p:grpSpPr>
        <p:grpSp>
          <p:nvGrpSpPr>
            <p:cNvPr name="Group 6" id="6"/>
            <p:cNvGrpSpPr/>
            <p:nvPr/>
          </p:nvGrpSpPr>
          <p:grpSpPr>
            <a:xfrm rot="0">
              <a:off x="0" y="0"/>
              <a:ext cx="1100667" cy="1100667"/>
              <a:chOff x="0" y="0"/>
              <a:chExt cx="660400" cy="660400"/>
            </a:xfrm>
          </p:grpSpPr>
          <p:sp>
            <p:nvSpPr>
              <p:cNvPr name="Freeform 7" id="7"/>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8" id="8"/>
            <p:cNvGrpSpPr/>
            <p:nvPr/>
          </p:nvGrpSpPr>
          <p:grpSpPr>
            <a:xfrm rot="-5400000">
              <a:off x="436385" y="452780"/>
              <a:ext cx="290178" cy="195107"/>
              <a:chOff x="0" y="0"/>
              <a:chExt cx="1930400" cy="1297940"/>
            </a:xfrm>
          </p:grpSpPr>
          <p:sp>
            <p:nvSpPr>
              <p:cNvPr name="Freeform 9" id="9"/>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TextBox 10" id="10"/>
          <p:cNvSpPr txBox="true"/>
          <p:nvPr/>
        </p:nvSpPr>
        <p:spPr>
          <a:xfrm rot="0">
            <a:off x="12160973" y="3953385"/>
            <a:ext cx="7475646" cy="1323808"/>
          </a:xfrm>
          <a:prstGeom prst="rect">
            <a:avLst/>
          </a:prstGeom>
        </p:spPr>
        <p:txBody>
          <a:bodyPr anchor="t" rtlCol="false" tIns="0" lIns="0" bIns="0" rIns="0">
            <a:spAutoFit/>
          </a:bodyPr>
          <a:lstStyle/>
          <a:p>
            <a:pPr>
              <a:lnSpc>
                <a:spcPts val="5240"/>
              </a:lnSpc>
            </a:pPr>
            <a:r>
              <a:rPr lang="en-US" sz="4367">
                <a:solidFill>
                  <a:srgbClr val="0E2C4B"/>
                </a:solidFill>
                <a:latin typeface="Muli Ultra-Bold"/>
              </a:rPr>
              <a:t>Panduan </a:t>
            </a:r>
            <a:r>
              <a:rPr lang="en-US" sz="4367">
                <a:solidFill>
                  <a:srgbClr val="F36825"/>
                </a:solidFill>
                <a:latin typeface="Muli Ultra-Bold"/>
              </a:rPr>
              <a:t>Occulation Culling Window</a:t>
            </a:r>
          </a:p>
        </p:txBody>
      </p:sp>
      <p:sp>
        <p:nvSpPr>
          <p:cNvPr name="TextBox 11" id="11"/>
          <p:cNvSpPr txBox="true"/>
          <p:nvPr/>
        </p:nvSpPr>
        <p:spPr>
          <a:xfrm rot="0">
            <a:off x="1938234" y="2629401"/>
            <a:ext cx="8389791" cy="5028197"/>
          </a:xfrm>
          <a:prstGeom prst="rect">
            <a:avLst/>
          </a:prstGeom>
        </p:spPr>
        <p:txBody>
          <a:bodyPr anchor="t" rtlCol="false" tIns="0" lIns="0" bIns="0" rIns="0">
            <a:spAutoFit/>
          </a:bodyPr>
          <a:lstStyle/>
          <a:p>
            <a:pPr>
              <a:lnSpc>
                <a:spcPts val="3359"/>
              </a:lnSpc>
              <a:spcBef>
                <a:spcPct val="0"/>
              </a:spcBef>
            </a:pPr>
            <a:r>
              <a:rPr lang="en-US" sz="2799">
                <a:solidFill>
                  <a:srgbClr val="F36825"/>
                </a:solidFill>
                <a:latin typeface="Muli Bold"/>
              </a:rPr>
              <a:t>Panduan untuk Pengaturan Window Occlusion Culling</a:t>
            </a:r>
            <a:r>
              <a:rPr lang="en-US" sz="2799">
                <a:solidFill>
                  <a:srgbClr val="000000"/>
                </a:solidFill>
                <a:latin typeface="Muli Bold"/>
              </a:rPr>
              <a:t>:</a:t>
            </a:r>
          </a:p>
          <a:p>
            <a:pPr>
              <a:lnSpc>
                <a:spcPts val="3359"/>
              </a:lnSpc>
              <a:spcBef>
                <a:spcPct val="0"/>
              </a:spcBef>
            </a:pPr>
          </a:p>
          <a:p>
            <a:pPr>
              <a:lnSpc>
                <a:spcPts val="3359"/>
              </a:lnSpc>
              <a:spcBef>
                <a:spcPct val="0"/>
              </a:spcBef>
            </a:pPr>
            <a:r>
              <a:rPr lang="en-US" sz="2799">
                <a:solidFill>
                  <a:srgbClr val="000000"/>
                </a:solidFill>
                <a:latin typeface="Muli Bold"/>
              </a:rPr>
              <a:t>Poin 1</a:t>
            </a:r>
            <a:r>
              <a:rPr lang="en-US" sz="2799">
                <a:solidFill>
                  <a:srgbClr val="000000"/>
                </a:solidFill>
                <a:latin typeface="Muli"/>
              </a:rPr>
              <a:t>: Buka jendela Occlusion Culling dengan pergi ke menu atas dan memilih </a:t>
            </a:r>
            <a:r>
              <a:rPr lang="en-US" sz="2799">
                <a:solidFill>
                  <a:srgbClr val="000000"/>
                </a:solidFill>
                <a:latin typeface="Muli Bold"/>
              </a:rPr>
              <a:t>Window &gt; Rendering &gt; Occlusion Culling.</a:t>
            </a:r>
          </a:p>
          <a:p>
            <a:pPr>
              <a:lnSpc>
                <a:spcPts val="3359"/>
              </a:lnSpc>
              <a:spcBef>
                <a:spcPct val="0"/>
              </a:spcBef>
            </a:pPr>
          </a:p>
          <a:p>
            <a:pPr>
              <a:lnSpc>
                <a:spcPts val="3359"/>
              </a:lnSpc>
              <a:spcBef>
                <a:spcPct val="0"/>
              </a:spcBef>
            </a:pPr>
            <a:r>
              <a:rPr lang="en-US" sz="2799">
                <a:solidFill>
                  <a:srgbClr val="000000"/>
                </a:solidFill>
                <a:latin typeface="Muli Bold"/>
              </a:rPr>
              <a:t>Poin 2</a:t>
            </a:r>
            <a:r>
              <a:rPr lang="en-US" sz="2799">
                <a:solidFill>
                  <a:srgbClr val="000000"/>
                </a:solidFill>
                <a:latin typeface="Muli"/>
              </a:rPr>
              <a:t>: Jendela Occlusion Culling memiliki 3 tab: </a:t>
            </a:r>
            <a:r>
              <a:rPr lang="en-US" sz="2799">
                <a:solidFill>
                  <a:srgbClr val="000000"/>
                </a:solidFill>
                <a:latin typeface="Muli Bold"/>
              </a:rPr>
              <a:t>Object, Bake, dan Visualization</a:t>
            </a:r>
            <a:r>
              <a:rPr lang="en-US" sz="2799">
                <a:solidFill>
                  <a:srgbClr val="000000"/>
                </a:solidFill>
                <a:latin typeface="Muli"/>
              </a:rPr>
              <a:t>. Selain itu, saat jendela Occlusion Culling dan tampilan Scene terlihat, popup Occlusion Culling akan muncul di tampilan Scene.</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846550" y="9066947"/>
            <a:ext cx="825500" cy="825500"/>
            <a:chOff x="0" y="0"/>
            <a:chExt cx="1100667" cy="1100667"/>
          </a:xfrm>
        </p:grpSpPr>
        <p:grpSp>
          <p:nvGrpSpPr>
            <p:cNvPr name="Group 3" id="3"/>
            <p:cNvGrpSpPr/>
            <p:nvPr/>
          </p:nvGrpSpPr>
          <p:grpSpPr>
            <a:xfrm rot="0">
              <a:off x="0" y="0"/>
              <a:ext cx="1100667" cy="1100667"/>
              <a:chOff x="0" y="0"/>
              <a:chExt cx="660400" cy="660400"/>
            </a:xfrm>
          </p:grpSpPr>
          <p:sp>
            <p:nvSpPr>
              <p:cNvPr name="Freeform 4" id="4"/>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5" id="5"/>
            <p:cNvGrpSpPr/>
            <p:nvPr/>
          </p:nvGrpSpPr>
          <p:grpSpPr>
            <a:xfrm rot="-5400000">
              <a:off x="436385" y="452780"/>
              <a:ext cx="290178" cy="195107"/>
              <a:chOff x="0" y="0"/>
              <a:chExt cx="1930400" cy="1297940"/>
            </a:xfrm>
          </p:grpSpPr>
          <p:sp>
            <p:nvSpPr>
              <p:cNvPr name="Freeform 6" id="6"/>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Freeform 7" id="7"/>
          <p:cNvSpPr/>
          <p:nvPr/>
        </p:nvSpPr>
        <p:spPr>
          <a:xfrm flipH="false" flipV="false" rot="0">
            <a:off x="1956647" y="2383538"/>
            <a:ext cx="4487626" cy="5519924"/>
          </a:xfrm>
          <a:custGeom>
            <a:avLst/>
            <a:gdLst/>
            <a:ahLst/>
            <a:cxnLst/>
            <a:rect r="r" b="b" t="t" l="l"/>
            <a:pathLst>
              <a:path h="5519924" w="4487626">
                <a:moveTo>
                  <a:pt x="0" y="0"/>
                </a:moveTo>
                <a:lnTo>
                  <a:pt x="4487626" y="0"/>
                </a:lnTo>
                <a:lnTo>
                  <a:pt x="4487626" y="5519924"/>
                </a:lnTo>
                <a:lnTo>
                  <a:pt x="0" y="5519924"/>
                </a:lnTo>
                <a:lnTo>
                  <a:pt x="0" y="0"/>
                </a:lnTo>
                <a:close/>
              </a:path>
            </a:pathLst>
          </a:custGeom>
          <a:blipFill>
            <a:blip r:embed="rId2"/>
            <a:stretch>
              <a:fillRect l="0" t="0" r="0" b="0"/>
            </a:stretch>
          </a:blipFill>
        </p:spPr>
      </p:sp>
      <p:sp>
        <p:nvSpPr>
          <p:cNvPr name="TextBox 8" id="8"/>
          <p:cNvSpPr txBox="true"/>
          <p:nvPr/>
        </p:nvSpPr>
        <p:spPr>
          <a:xfrm rot="0">
            <a:off x="7815733" y="2010402"/>
            <a:ext cx="9443567" cy="6304338"/>
          </a:xfrm>
          <a:prstGeom prst="rect">
            <a:avLst/>
          </a:prstGeom>
        </p:spPr>
        <p:txBody>
          <a:bodyPr anchor="t" rtlCol="false" tIns="0" lIns="0" bIns="0" rIns="0">
            <a:spAutoFit/>
          </a:bodyPr>
          <a:lstStyle/>
          <a:p>
            <a:pPr algn="just">
              <a:lnSpc>
                <a:spcPts val="3599"/>
              </a:lnSpc>
              <a:spcBef>
                <a:spcPct val="0"/>
              </a:spcBef>
            </a:pPr>
            <a:r>
              <a:rPr lang="en-US" sz="2999">
                <a:solidFill>
                  <a:srgbClr val="000000"/>
                </a:solidFill>
                <a:latin typeface="Muli Bold"/>
              </a:rPr>
              <a:t>Tab Object</a:t>
            </a:r>
            <a:r>
              <a:rPr lang="en-US" sz="2999">
                <a:solidFill>
                  <a:srgbClr val="000000"/>
                </a:solidFill>
                <a:latin typeface="Muli"/>
              </a:rPr>
              <a:t>:</a:t>
            </a:r>
          </a:p>
          <a:p>
            <a:pPr algn="just">
              <a:lnSpc>
                <a:spcPts val="3359"/>
              </a:lnSpc>
              <a:spcBef>
                <a:spcPct val="0"/>
              </a:spcBef>
            </a:pPr>
          </a:p>
          <a:p>
            <a:pPr algn="just" marL="604519" indent="-302260" lvl="1">
              <a:lnSpc>
                <a:spcPts val="3359"/>
              </a:lnSpc>
              <a:spcBef>
                <a:spcPct val="0"/>
              </a:spcBef>
              <a:buFont typeface="Arial"/>
              <a:buChar char="•"/>
            </a:pPr>
            <a:r>
              <a:rPr lang="en-US" sz="2799">
                <a:solidFill>
                  <a:srgbClr val="000000"/>
                </a:solidFill>
                <a:latin typeface="Muli"/>
              </a:rPr>
              <a:t>Dalam tab Object, Anda dapat menggunakan tombol All, Renderers, dan Occlusion Areas untuk menyaring konten dalam jendela Hierarchy.</a:t>
            </a:r>
          </a:p>
          <a:p>
            <a:pPr algn="just" marL="604519" indent="-302260" lvl="1">
              <a:lnSpc>
                <a:spcPts val="3359"/>
              </a:lnSpc>
              <a:spcBef>
                <a:spcPct val="0"/>
              </a:spcBef>
              <a:buFont typeface="Arial"/>
              <a:buChar char="•"/>
            </a:pPr>
            <a:r>
              <a:rPr lang="en-US" sz="2799">
                <a:solidFill>
                  <a:srgbClr val="000000"/>
                </a:solidFill>
                <a:latin typeface="Muli"/>
              </a:rPr>
              <a:t>Ketika filter Renderers aktif, pilih Renderer dalam jendela Hierarchy atau Scene untuk melihat dan mengubah pengaturan occlusion culling dalam jendela Occlusion Culling.</a:t>
            </a:r>
          </a:p>
          <a:p>
            <a:pPr algn="just" marL="604519" indent="-302260" lvl="1">
              <a:lnSpc>
                <a:spcPts val="3359"/>
              </a:lnSpc>
              <a:spcBef>
                <a:spcPct val="0"/>
              </a:spcBef>
              <a:buFont typeface="Arial"/>
              <a:buChar char="•"/>
            </a:pPr>
            <a:r>
              <a:rPr lang="en-US" sz="2799">
                <a:solidFill>
                  <a:srgbClr val="000000"/>
                </a:solidFill>
                <a:latin typeface="Muli"/>
              </a:rPr>
              <a:t>Ketika filter Occlusion Areas aktif, Anda dapat memilih Occlusion Area dalam jendela Hierarchy atau Scene untuk melihat dan mengubah pengaturan Is View Volume dalam jendela Occlusion Culling. Anda juga dapat membuat Occlusion Area baru dengan mengklik Create New Occlusion Area.</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846550" y="9066947"/>
            <a:ext cx="825500" cy="825500"/>
            <a:chOff x="0" y="0"/>
            <a:chExt cx="1100667" cy="1100667"/>
          </a:xfrm>
        </p:grpSpPr>
        <p:grpSp>
          <p:nvGrpSpPr>
            <p:cNvPr name="Group 3" id="3"/>
            <p:cNvGrpSpPr/>
            <p:nvPr/>
          </p:nvGrpSpPr>
          <p:grpSpPr>
            <a:xfrm rot="0">
              <a:off x="0" y="0"/>
              <a:ext cx="1100667" cy="1100667"/>
              <a:chOff x="0" y="0"/>
              <a:chExt cx="660400" cy="660400"/>
            </a:xfrm>
          </p:grpSpPr>
          <p:sp>
            <p:nvSpPr>
              <p:cNvPr name="Freeform 4" id="4"/>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5" id="5"/>
            <p:cNvGrpSpPr/>
            <p:nvPr/>
          </p:nvGrpSpPr>
          <p:grpSpPr>
            <a:xfrm rot="-5400000">
              <a:off x="436385" y="452780"/>
              <a:ext cx="290178" cy="195107"/>
              <a:chOff x="0" y="0"/>
              <a:chExt cx="1930400" cy="1297940"/>
            </a:xfrm>
          </p:grpSpPr>
          <p:sp>
            <p:nvSpPr>
              <p:cNvPr name="Freeform 6" id="6"/>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TextBox 7" id="7"/>
          <p:cNvSpPr txBox="true"/>
          <p:nvPr/>
        </p:nvSpPr>
        <p:spPr>
          <a:xfrm rot="0">
            <a:off x="7402983" y="700158"/>
            <a:ext cx="9443567" cy="4209256"/>
          </a:xfrm>
          <a:prstGeom prst="rect">
            <a:avLst/>
          </a:prstGeom>
        </p:spPr>
        <p:txBody>
          <a:bodyPr anchor="t" rtlCol="false" tIns="0" lIns="0" bIns="0" rIns="0">
            <a:spAutoFit/>
          </a:bodyPr>
          <a:lstStyle/>
          <a:p>
            <a:pPr algn="just">
              <a:lnSpc>
                <a:spcPts val="3599"/>
              </a:lnSpc>
              <a:spcBef>
                <a:spcPct val="0"/>
              </a:spcBef>
            </a:pPr>
            <a:r>
              <a:rPr lang="en-US" sz="2999">
                <a:solidFill>
                  <a:srgbClr val="000000"/>
                </a:solidFill>
                <a:latin typeface="Muli Bold"/>
              </a:rPr>
              <a:t>Tab Bake</a:t>
            </a:r>
            <a:r>
              <a:rPr lang="en-US" sz="2999">
                <a:solidFill>
                  <a:srgbClr val="000000"/>
                </a:solidFill>
                <a:latin typeface="Muli"/>
              </a:rPr>
              <a:t>:</a:t>
            </a:r>
          </a:p>
          <a:p>
            <a:pPr algn="just">
              <a:lnSpc>
                <a:spcPts val="3359"/>
              </a:lnSpc>
              <a:spcBef>
                <a:spcPct val="0"/>
              </a:spcBef>
            </a:pPr>
          </a:p>
          <a:p>
            <a:pPr algn="just" marL="604519" indent="-302260" lvl="1">
              <a:lnSpc>
                <a:spcPts val="3359"/>
              </a:lnSpc>
              <a:spcBef>
                <a:spcPct val="0"/>
              </a:spcBef>
              <a:buFont typeface="Arial"/>
              <a:buChar char="•"/>
            </a:pPr>
            <a:r>
              <a:rPr lang="en-US" sz="2799">
                <a:solidFill>
                  <a:srgbClr val="000000"/>
                </a:solidFill>
                <a:latin typeface="Muli"/>
              </a:rPr>
              <a:t>Dalam tab Bake, Anda dapat mengatur parameter bake Occlusion Culling. Konfigurasi ini memungkinkan Anda menemukan keseimbangan antara waktu baking, ukuran data saat runtime, dan hasil visual.</a:t>
            </a:r>
          </a:p>
          <a:p>
            <a:pPr algn="just" marL="604519" indent="-302260" lvl="1">
              <a:lnSpc>
                <a:spcPts val="3359"/>
              </a:lnSpc>
              <a:spcBef>
                <a:spcPct val="0"/>
              </a:spcBef>
              <a:buFont typeface="Arial"/>
              <a:buChar char="•"/>
            </a:pPr>
            <a:r>
              <a:rPr lang="en-US" sz="2799">
                <a:solidFill>
                  <a:srgbClr val="000000"/>
                </a:solidFill>
                <a:latin typeface="Muli"/>
              </a:rPr>
              <a:t>Tombol Set Default Parameters mengembalikan parameter ke nilai default.</a:t>
            </a:r>
          </a:p>
          <a:p>
            <a:pPr algn="just" marL="604519" indent="-302260" lvl="1">
              <a:lnSpc>
                <a:spcPts val="3359"/>
              </a:lnSpc>
              <a:spcBef>
                <a:spcPct val="0"/>
              </a:spcBef>
              <a:buFont typeface="Arial"/>
              <a:buChar char="•"/>
            </a:pPr>
            <a:r>
              <a:rPr lang="en-US" sz="2799">
                <a:solidFill>
                  <a:srgbClr val="000000"/>
                </a:solidFill>
                <a:latin typeface="Muli"/>
              </a:rPr>
              <a:t>Beberapa pengaturan termasuk Smallest Occluder, Smallest Hole, dan Backface Threshold.</a:t>
            </a:r>
          </a:p>
        </p:txBody>
      </p:sp>
      <p:sp>
        <p:nvSpPr>
          <p:cNvPr name="Freeform 8" id="8"/>
          <p:cNvSpPr/>
          <p:nvPr/>
        </p:nvSpPr>
        <p:spPr>
          <a:xfrm flipH="false" flipV="false" rot="0">
            <a:off x="1865987" y="2196198"/>
            <a:ext cx="4974295" cy="6118542"/>
          </a:xfrm>
          <a:custGeom>
            <a:avLst/>
            <a:gdLst/>
            <a:ahLst/>
            <a:cxnLst/>
            <a:rect r="r" b="b" t="t" l="l"/>
            <a:pathLst>
              <a:path h="6118542" w="4974295">
                <a:moveTo>
                  <a:pt x="0" y="0"/>
                </a:moveTo>
                <a:lnTo>
                  <a:pt x="4974295" y="0"/>
                </a:lnTo>
                <a:lnTo>
                  <a:pt x="4974295" y="6118542"/>
                </a:lnTo>
                <a:lnTo>
                  <a:pt x="0" y="6118542"/>
                </a:lnTo>
                <a:lnTo>
                  <a:pt x="0" y="0"/>
                </a:lnTo>
                <a:close/>
              </a:path>
            </a:pathLst>
          </a:custGeom>
          <a:blipFill>
            <a:blip r:embed="rId2"/>
            <a:stretch>
              <a:fillRect l="0" t="0" r="0" b="0"/>
            </a:stretch>
          </a:blipFill>
        </p:spPr>
      </p:sp>
      <p:sp>
        <p:nvSpPr>
          <p:cNvPr name="TextBox 9" id="9"/>
          <p:cNvSpPr txBox="true"/>
          <p:nvPr/>
        </p:nvSpPr>
        <p:spPr>
          <a:xfrm rot="0">
            <a:off x="7402983" y="5264994"/>
            <a:ext cx="9443567" cy="3790240"/>
          </a:xfrm>
          <a:prstGeom prst="rect">
            <a:avLst/>
          </a:prstGeom>
        </p:spPr>
        <p:txBody>
          <a:bodyPr anchor="t" rtlCol="false" tIns="0" lIns="0" bIns="0" rIns="0">
            <a:spAutoFit/>
          </a:bodyPr>
          <a:lstStyle/>
          <a:p>
            <a:pPr algn="just">
              <a:lnSpc>
                <a:spcPts val="3599"/>
              </a:lnSpc>
              <a:spcBef>
                <a:spcPct val="0"/>
              </a:spcBef>
            </a:pPr>
            <a:r>
              <a:rPr lang="en-US" sz="2999">
                <a:solidFill>
                  <a:srgbClr val="000000"/>
                </a:solidFill>
                <a:latin typeface="Muli Bold"/>
              </a:rPr>
              <a:t>Tab Visualization :</a:t>
            </a:r>
          </a:p>
          <a:p>
            <a:pPr algn="just">
              <a:lnSpc>
                <a:spcPts val="3359"/>
              </a:lnSpc>
              <a:spcBef>
                <a:spcPct val="0"/>
              </a:spcBef>
            </a:pPr>
          </a:p>
          <a:p>
            <a:pPr algn="just" marL="604519" indent="-302260" lvl="1">
              <a:lnSpc>
                <a:spcPts val="3359"/>
              </a:lnSpc>
              <a:spcBef>
                <a:spcPct val="0"/>
              </a:spcBef>
              <a:buFont typeface="Arial"/>
              <a:buChar char="•"/>
            </a:pPr>
            <a:r>
              <a:rPr lang="en-US" sz="2799">
                <a:solidFill>
                  <a:srgbClr val="000000"/>
                </a:solidFill>
                <a:latin typeface="Muli"/>
              </a:rPr>
              <a:t>Ada dua mode dalam popup Occlusion Culling: Edit dan Visualization. Anda dapat beralih di antara keduanya menggunakan menu drop-down.</a:t>
            </a:r>
          </a:p>
          <a:p>
            <a:pPr algn="just" marL="604519" indent="-302260" lvl="1">
              <a:lnSpc>
                <a:spcPts val="3359"/>
              </a:lnSpc>
              <a:spcBef>
                <a:spcPct val="0"/>
              </a:spcBef>
              <a:buFont typeface="Arial"/>
              <a:buChar char="•"/>
            </a:pPr>
            <a:r>
              <a:rPr lang="en-US" sz="2799">
                <a:solidFill>
                  <a:srgbClr val="000000"/>
                </a:solidFill>
                <a:latin typeface="Muli"/>
              </a:rPr>
              <a:t>Mode Edit memungkinkan Anda menampilkan View Volumes.</a:t>
            </a:r>
          </a:p>
          <a:p>
            <a:pPr algn="just" marL="604519" indent="-302260" lvl="1">
              <a:lnSpc>
                <a:spcPts val="3359"/>
              </a:lnSpc>
              <a:spcBef>
                <a:spcPct val="0"/>
              </a:spcBef>
              <a:buFont typeface="Arial"/>
              <a:buChar char="•"/>
            </a:pPr>
            <a:r>
              <a:rPr lang="en-US" sz="2799">
                <a:solidFill>
                  <a:srgbClr val="000000"/>
                </a:solidFill>
                <a:latin typeface="Muli"/>
              </a:rPr>
              <a:t>Mode Visualization memungkinkan Anda melihat hasil occlusion culling dari perspektif Kamera.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709446" y="697633"/>
            <a:ext cx="16904580" cy="8962680"/>
            <a:chOff x="0" y="0"/>
            <a:chExt cx="13523664" cy="7170144"/>
          </a:xfrm>
        </p:grpSpPr>
        <p:sp>
          <p:nvSpPr>
            <p:cNvPr name="Freeform 3" id="3"/>
            <p:cNvSpPr/>
            <p:nvPr/>
          </p:nvSpPr>
          <p:spPr>
            <a:xfrm flipH="false" flipV="false" rot="0">
              <a:off x="0" y="0"/>
              <a:ext cx="13523664" cy="7170144"/>
            </a:xfrm>
            <a:custGeom>
              <a:avLst/>
              <a:gdLst/>
              <a:ahLst/>
              <a:cxnLst/>
              <a:rect r="r" b="b" t="t" l="l"/>
              <a:pathLst>
                <a:path h="7170144" w="13523664">
                  <a:moveTo>
                    <a:pt x="13399204" y="7170144"/>
                  </a:moveTo>
                  <a:lnTo>
                    <a:pt x="124460" y="7170144"/>
                  </a:lnTo>
                  <a:cubicBezTo>
                    <a:pt x="55880" y="7170144"/>
                    <a:pt x="0" y="7114263"/>
                    <a:pt x="0" y="7045684"/>
                  </a:cubicBezTo>
                  <a:lnTo>
                    <a:pt x="0" y="124460"/>
                  </a:lnTo>
                  <a:cubicBezTo>
                    <a:pt x="0" y="55880"/>
                    <a:pt x="55880" y="0"/>
                    <a:pt x="124460" y="0"/>
                  </a:cubicBezTo>
                  <a:lnTo>
                    <a:pt x="13399204" y="0"/>
                  </a:lnTo>
                  <a:cubicBezTo>
                    <a:pt x="13467784" y="0"/>
                    <a:pt x="13523664" y="55880"/>
                    <a:pt x="13523664" y="124460"/>
                  </a:cubicBezTo>
                  <a:lnTo>
                    <a:pt x="13523664" y="7045684"/>
                  </a:lnTo>
                  <a:cubicBezTo>
                    <a:pt x="13523664" y="7114263"/>
                    <a:pt x="13467784" y="7170144"/>
                    <a:pt x="13399204" y="7170144"/>
                  </a:cubicBezTo>
                  <a:close/>
                </a:path>
              </a:pathLst>
            </a:custGeom>
            <a:solidFill>
              <a:srgbClr val="FFFFFF"/>
            </a:solidFill>
          </p:spPr>
        </p:sp>
      </p:grpSp>
      <p:sp>
        <p:nvSpPr>
          <p:cNvPr name="TextBox 4" id="4"/>
          <p:cNvSpPr txBox="true"/>
          <p:nvPr/>
        </p:nvSpPr>
        <p:spPr>
          <a:xfrm rot="0">
            <a:off x="4106443" y="1038225"/>
            <a:ext cx="10075114" cy="1019175"/>
          </a:xfrm>
          <a:prstGeom prst="rect">
            <a:avLst/>
          </a:prstGeom>
        </p:spPr>
        <p:txBody>
          <a:bodyPr anchor="t" rtlCol="false" tIns="0" lIns="0" bIns="0" rIns="0">
            <a:spAutoFit/>
          </a:bodyPr>
          <a:lstStyle/>
          <a:p>
            <a:pPr algn="ctr">
              <a:lnSpc>
                <a:spcPts val="8160"/>
              </a:lnSpc>
            </a:pPr>
            <a:r>
              <a:rPr lang="en-US" sz="6800">
                <a:solidFill>
                  <a:srgbClr val="0E2C4B"/>
                </a:solidFill>
                <a:latin typeface="Muli Ultra-Bold"/>
              </a:rPr>
              <a:t>Camera in Unity</a:t>
            </a:r>
          </a:p>
        </p:txBody>
      </p:sp>
      <p:sp>
        <p:nvSpPr>
          <p:cNvPr name="TextBox 5" id="5"/>
          <p:cNvSpPr txBox="true"/>
          <p:nvPr/>
        </p:nvSpPr>
        <p:spPr>
          <a:xfrm rot="0">
            <a:off x="2274477" y="2566123"/>
            <a:ext cx="13739047" cy="4443354"/>
          </a:xfrm>
          <a:prstGeom prst="rect">
            <a:avLst/>
          </a:prstGeom>
        </p:spPr>
        <p:txBody>
          <a:bodyPr anchor="t" rtlCol="false" tIns="0" lIns="0" bIns="0" rIns="0">
            <a:spAutoFit/>
          </a:bodyPr>
          <a:lstStyle/>
          <a:p>
            <a:pPr algn="just">
              <a:lnSpc>
                <a:spcPts val="3919"/>
              </a:lnSpc>
            </a:pPr>
            <a:r>
              <a:rPr lang="en-US" sz="2799">
                <a:solidFill>
                  <a:srgbClr val="0E2C4B"/>
                </a:solidFill>
                <a:latin typeface="Muli"/>
              </a:rPr>
              <a:t>Di dalam Unity, jenis kamera yang digunakan umumnya adalah perspective camera dan orthographic camera. Baik kamera perspektif maupun ortografik memiliki batasan seberapa jauh kamera dapat “melihat” dari posisinya saat ini. Batasnya ditentukan oleh bidang yang tegak lurus dengan arah depan kamera (Z). Hal ini dikenal sebagai bidang kliping jauh (far clipping plane) karena objek yang berada pada jarak lebih jauh dari kamera akan “terpotong” (yaitu, dikecualikan dari rendering). Ada juga bidang kliping dekat dengan kamera. Rentang jarak pandang adalah antara kedua bidang tersebut.</a:t>
            </a:r>
          </a:p>
          <a:p>
            <a:pPr algn="ctr">
              <a:lnSpc>
                <a:spcPts val="3919"/>
              </a:lnSpc>
              <a:spcBef>
                <a:spcPct val="0"/>
              </a:spcBef>
            </a:pPr>
          </a:p>
        </p:txBody>
      </p:sp>
      <p:sp>
        <p:nvSpPr>
          <p:cNvPr name="TextBox 6" id="6"/>
          <p:cNvSpPr txBox="true"/>
          <p:nvPr/>
        </p:nvSpPr>
        <p:spPr>
          <a:xfrm rot="0">
            <a:off x="2292213" y="7247603"/>
            <a:ext cx="13739047" cy="1471805"/>
          </a:xfrm>
          <a:prstGeom prst="rect">
            <a:avLst/>
          </a:prstGeom>
        </p:spPr>
        <p:txBody>
          <a:bodyPr anchor="t" rtlCol="false" tIns="0" lIns="0" bIns="0" rIns="0">
            <a:spAutoFit/>
          </a:bodyPr>
          <a:lstStyle/>
          <a:p>
            <a:pPr algn="just">
              <a:lnSpc>
                <a:spcPts val="3919"/>
              </a:lnSpc>
              <a:spcBef>
                <a:spcPct val="0"/>
              </a:spcBef>
            </a:pPr>
            <a:r>
              <a:rPr lang="en-US" sz="2799">
                <a:solidFill>
                  <a:srgbClr val="0E2C4B"/>
                </a:solidFill>
                <a:latin typeface="Muli"/>
              </a:rPr>
              <a:t>Tanpa perspektif, objek tampak berukuran sama terlepas dari jaraknya. Sedangkan saat perspektif digunakan, ukuran objek tampak mengecil seiring bertambahnya jarak dari kamera.</a:t>
            </a:r>
          </a:p>
        </p:txBody>
      </p:sp>
      <p:sp>
        <p:nvSpPr>
          <p:cNvPr name="Freeform 7" id="7"/>
          <p:cNvSpPr/>
          <p:nvPr/>
        </p:nvSpPr>
        <p:spPr>
          <a:xfrm flipH="false" flipV="false" rot="0">
            <a:off x="1894846" y="264641"/>
            <a:ext cx="2211597" cy="1760984"/>
          </a:xfrm>
          <a:custGeom>
            <a:avLst/>
            <a:gdLst/>
            <a:ahLst/>
            <a:cxnLst/>
            <a:rect r="r" b="b" t="t" l="l"/>
            <a:pathLst>
              <a:path h="1760984" w="2211597">
                <a:moveTo>
                  <a:pt x="0" y="0"/>
                </a:moveTo>
                <a:lnTo>
                  <a:pt x="2211597" y="0"/>
                </a:lnTo>
                <a:lnTo>
                  <a:pt x="2211597" y="1760984"/>
                </a:lnTo>
                <a:lnTo>
                  <a:pt x="0" y="1760984"/>
                </a:lnTo>
                <a:lnTo>
                  <a:pt x="0" y="0"/>
                </a:lnTo>
                <a:close/>
              </a:path>
            </a:pathLst>
          </a:custGeom>
          <a:blipFill>
            <a:blip r:embed="rId2"/>
            <a:stretch>
              <a:fillRect l="0" t="0" r="0" b="0"/>
            </a:stretch>
          </a:blipFill>
        </p:spPr>
      </p:sp>
    </p:spTree>
  </p:cSld>
  <p:clrMapOvr>
    <a:masterClrMapping/>
  </p:clrMapOvr>
</p:sld>
</file>

<file path=ppt/slides/slide60.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3919198" y="3632402"/>
            <a:ext cx="10449604" cy="6041050"/>
            <a:chOff x="0" y="0"/>
            <a:chExt cx="8359683" cy="4832840"/>
          </a:xfrm>
        </p:grpSpPr>
        <p:sp>
          <p:nvSpPr>
            <p:cNvPr name="Freeform 3" id="3"/>
            <p:cNvSpPr/>
            <p:nvPr/>
          </p:nvSpPr>
          <p:spPr>
            <a:xfrm flipH="false" flipV="false" rot="0">
              <a:off x="0" y="0"/>
              <a:ext cx="8359683" cy="4832840"/>
            </a:xfrm>
            <a:custGeom>
              <a:avLst/>
              <a:gdLst/>
              <a:ahLst/>
              <a:cxnLst/>
              <a:rect r="r" b="b" t="t" l="l"/>
              <a:pathLst>
                <a:path h="4832840" w="8359683">
                  <a:moveTo>
                    <a:pt x="8235223" y="4832840"/>
                  </a:moveTo>
                  <a:lnTo>
                    <a:pt x="124460" y="4832840"/>
                  </a:lnTo>
                  <a:cubicBezTo>
                    <a:pt x="55880" y="4832840"/>
                    <a:pt x="0" y="4776960"/>
                    <a:pt x="0" y="4708380"/>
                  </a:cubicBezTo>
                  <a:lnTo>
                    <a:pt x="0" y="124460"/>
                  </a:lnTo>
                  <a:cubicBezTo>
                    <a:pt x="0" y="55880"/>
                    <a:pt x="55880" y="0"/>
                    <a:pt x="124460" y="0"/>
                  </a:cubicBezTo>
                  <a:lnTo>
                    <a:pt x="8235223" y="0"/>
                  </a:lnTo>
                  <a:cubicBezTo>
                    <a:pt x="8303803" y="0"/>
                    <a:pt x="8359683" y="55880"/>
                    <a:pt x="8359683" y="124460"/>
                  </a:cubicBezTo>
                  <a:lnTo>
                    <a:pt x="8359683" y="4708380"/>
                  </a:lnTo>
                  <a:cubicBezTo>
                    <a:pt x="8359683" y="4776960"/>
                    <a:pt x="8303803" y="4832840"/>
                    <a:pt x="8235223" y="4832840"/>
                  </a:cubicBezTo>
                  <a:close/>
                </a:path>
              </a:pathLst>
            </a:custGeom>
            <a:solidFill>
              <a:srgbClr val="FFFFFF"/>
            </a:solidFill>
          </p:spPr>
        </p:sp>
      </p:grpSp>
      <p:grpSp>
        <p:nvGrpSpPr>
          <p:cNvPr name="Group 4" id="4"/>
          <p:cNvGrpSpPr/>
          <p:nvPr/>
        </p:nvGrpSpPr>
        <p:grpSpPr>
          <a:xfrm rot="0">
            <a:off x="13350411" y="4430373"/>
            <a:ext cx="1382257" cy="518539"/>
            <a:chOff x="0" y="0"/>
            <a:chExt cx="1760412" cy="660400"/>
          </a:xfrm>
        </p:grpSpPr>
        <p:sp>
          <p:nvSpPr>
            <p:cNvPr name="Freeform 5" id="5"/>
            <p:cNvSpPr/>
            <p:nvPr/>
          </p:nvSpPr>
          <p:spPr>
            <a:xfrm flipH="false" flipV="false" rot="0">
              <a:off x="0" y="0"/>
              <a:ext cx="1760412" cy="660400"/>
            </a:xfrm>
            <a:custGeom>
              <a:avLst/>
              <a:gdLst/>
              <a:ahLst/>
              <a:cxnLst/>
              <a:rect r="r" b="b" t="t" l="l"/>
              <a:pathLst>
                <a:path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p:spPr>
        </p:sp>
      </p:grpSp>
      <p:grpSp>
        <p:nvGrpSpPr>
          <p:cNvPr name="Group 6" id="6"/>
          <p:cNvGrpSpPr/>
          <p:nvPr/>
        </p:nvGrpSpPr>
        <p:grpSpPr>
          <a:xfrm rot="0">
            <a:off x="16846550" y="8847952"/>
            <a:ext cx="825500" cy="825500"/>
            <a:chOff x="0" y="0"/>
            <a:chExt cx="1100667" cy="1100667"/>
          </a:xfrm>
        </p:grpSpPr>
        <p:grpSp>
          <p:nvGrpSpPr>
            <p:cNvPr name="Group 7" id="7"/>
            <p:cNvGrpSpPr/>
            <p:nvPr/>
          </p:nvGrpSpPr>
          <p:grpSpPr>
            <a:xfrm rot="0">
              <a:off x="0" y="0"/>
              <a:ext cx="1100667" cy="1100667"/>
              <a:chOff x="0" y="0"/>
              <a:chExt cx="660400" cy="660400"/>
            </a:xfrm>
          </p:grpSpPr>
          <p:sp>
            <p:nvSpPr>
              <p:cNvPr name="Freeform 8" id="8"/>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9" id="9"/>
            <p:cNvGrpSpPr/>
            <p:nvPr/>
          </p:nvGrpSpPr>
          <p:grpSpPr>
            <a:xfrm rot="-5400000">
              <a:off x="436385" y="452780"/>
              <a:ext cx="290178" cy="195107"/>
              <a:chOff x="0" y="0"/>
              <a:chExt cx="1930400" cy="1297940"/>
            </a:xfrm>
          </p:grpSpPr>
          <p:sp>
            <p:nvSpPr>
              <p:cNvPr name="Freeform 10" id="10"/>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TextBox 11" id="11"/>
          <p:cNvSpPr txBox="true"/>
          <p:nvPr/>
        </p:nvSpPr>
        <p:spPr>
          <a:xfrm rot="0">
            <a:off x="1028700" y="1028700"/>
            <a:ext cx="11483511" cy="2114508"/>
          </a:xfrm>
          <a:prstGeom prst="rect">
            <a:avLst/>
          </a:prstGeom>
        </p:spPr>
        <p:txBody>
          <a:bodyPr anchor="t" rtlCol="false" tIns="0" lIns="0" bIns="0" rIns="0">
            <a:spAutoFit/>
          </a:bodyPr>
          <a:lstStyle/>
          <a:p>
            <a:pPr>
              <a:lnSpc>
                <a:spcPts val="8400"/>
              </a:lnSpc>
            </a:pPr>
            <a:r>
              <a:rPr lang="en-US" sz="7000">
                <a:solidFill>
                  <a:srgbClr val="0E2C4B"/>
                </a:solidFill>
                <a:latin typeface="Muli Ultra-Bold"/>
              </a:rPr>
              <a:t>Occlusion culling </a:t>
            </a:r>
            <a:r>
              <a:rPr lang="en-US" sz="7000">
                <a:solidFill>
                  <a:srgbClr val="F36825"/>
                </a:solidFill>
                <a:latin typeface="Muli Ultra-Bold"/>
              </a:rPr>
              <a:t>additional resources</a:t>
            </a:r>
          </a:p>
        </p:txBody>
      </p:sp>
      <p:sp>
        <p:nvSpPr>
          <p:cNvPr name="TextBox 12" id="12"/>
          <p:cNvSpPr txBox="true"/>
          <p:nvPr/>
        </p:nvSpPr>
        <p:spPr>
          <a:xfrm rot="0">
            <a:off x="4454250" y="4006077"/>
            <a:ext cx="9379499" cy="4938612"/>
          </a:xfrm>
          <a:prstGeom prst="rect">
            <a:avLst/>
          </a:prstGeom>
        </p:spPr>
        <p:txBody>
          <a:bodyPr anchor="t" rtlCol="false" tIns="0" lIns="0" bIns="0" rIns="0">
            <a:spAutoFit/>
          </a:bodyPr>
          <a:lstStyle/>
          <a:p>
            <a:pPr>
              <a:lnSpc>
                <a:spcPts val="3919"/>
              </a:lnSpc>
            </a:pPr>
            <a:r>
              <a:rPr lang="en-US" sz="2799">
                <a:solidFill>
                  <a:srgbClr val="0E2C4B"/>
                </a:solidFill>
                <a:latin typeface="Muli"/>
              </a:rPr>
              <a:t>Unity menggunakan perpustakaan Umbra untuk melakukan culling occlusion. Informasi lebih lanjut tentang Umbra, termasuk informasi tentang proses bake, struktur data di dalam data culling occlusion, dan operasi runtime yang dilakukan oleh Umbra, dapat ditemukan dalam artikel-artikel berikut:</a:t>
            </a:r>
          </a:p>
          <a:p>
            <a:pPr>
              <a:lnSpc>
                <a:spcPts val="3919"/>
              </a:lnSpc>
            </a:pPr>
          </a:p>
          <a:p>
            <a:pPr marL="604519" indent="-302260" lvl="1">
              <a:lnSpc>
                <a:spcPts val="3919"/>
              </a:lnSpc>
              <a:buFont typeface="Arial"/>
              <a:buChar char="•"/>
            </a:pPr>
            <a:r>
              <a:rPr lang="en-US" sz="2799">
                <a:solidFill>
                  <a:srgbClr val="0E2C4B"/>
                </a:solidFill>
                <a:latin typeface="Muli Bold"/>
              </a:rPr>
              <a:t>Umbra Library</a:t>
            </a:r>
          </a:p>
          <a:p>
            <a:pPr marL="604519" indent="-302260" lvl="1">
              <a:lnSpc>
                <a:spcPts val="3919"/>
              </a:lnSpc>
              <a:buFont typeface="Arial"/>
              <a:buChar char="•"/>
            </a:pPr>
            <a:r>
              <a:rPr lang="en-US" sz="2799">
                <a:solidFill>
                  <a:srgbClr val="0E2C4B"/>
                </a:solidFill>
                <a:latin typeface="Muli Bold"/>
              </a:rPr>
              <a:t>Gamasutra Article</a:t>
            </a:r>
          </a:p>
          <a:p>
            <a:pPr marL="604519" indent="-302260" lvl="1">
              <a:lnSpc>
                <a:spcPts val="3919"/>
              </a:lnSpc>
              <a:buFont typeface="Arial"/>
              <a:buChar char="•"/>
            </a:pPr>
            <a:r>
              <a:rPr lang="en-US" sz="2799">
                <a:solidFill>
                  <a:srgbClr val="0E2C4B"/>
                </a:solidFill>
                <a:latin typeface="Muli Bold"/>
              </a:rPr>
              <a:t>Unity Blog Series</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56524" y="1820079"/>
            <a:ext cx="9731476" cy="7896560"/>
            <a:chOff x="0" y="0"/>
            <a:chExt cx="12975301" cy="10528746"/>
          </a:xfrm>
        </p:grpSpPr>
        <p:sp>
          <p:nvSpPr>
            <p:cNvPr name="Freeform 3" id="3"/>
            <p:cNvSpPr/>
            <p:nvPr/>
          </p:nvSpPr>
          <p:spPr>
            <a:xfrm flipH="false" flipV="false" rot="0">
              <a:off x="4931912" y="7737020"/>
              <a:ext cx="8043389" cy="2791726"/>
            </a:xfrm>
            <a:custGeom>
              <a:avLst/>
              <a:gdLst/>
              <a:ahLst/>
              <a:cxnLst/>
              <a:rect r="r" b="b" t="t" l="l"/>
              <a:pathLst>
                <a:path h="2791726" w="8043389">
                  <a:moveTo>
                    <a:pt x="0" y="0"/>
                  </a:moveTo>
                  <a:lnTo>
                    <a:pt x="8043389" y="0"/>
                  </a:lnTo>
                  <a:lnTo>
                    <a:pt x="8043389" y="2791726"/>
                  </a:lnTo>
                  <a:lnTo>
                    <a:pt x="0" y="2791726"/>
                  </a:lnTo>
                  <a:lnTo>
                    <a:pt x="0" y="0"/>
                  </a:lnTo>
                  <a:close/>
                </a:path>
              </a:pathLst>
            </a:custGeom>
            <a:blipFill>
              <a:blip r:embed="rId2">
                <a:alphaModFix amt="51000"/>
              </a:blip>
              <a:stretch>
                <a:fillRect l="0" t="0" r="0" b="0"/>
              </a:stretch>
            </a:blipFill>
          </p:spPr>
        </p:sp>
        <p:sp>
          <p:nvSpPr>
            <p:cNvPr name="Freeform 4" id="4"/>
            <p:cNvSpPr/>
            <p:nvPr/>
          </p:nvSpPr>
          <p:spPr>
            <a:xfrm flipH="true" flipV="false" rot="0">
              <a:off x="0" y="8511403"/>
              <a:ext cx="4931912" cy="1711784"/>
            </a:xfrm>
            <a:custGeom>
              <a:avLst/>
              <a:gdLst/>
              <a:ahLst/>
              <a:cxnLst/>
              <a:rect r="r" b="b" t="t" l="l"/>
              <a:pathLst>
                <a:path h="1711784" w="4931912">
                  <a:moveTo>
                    <a:pt x="4931912" y="0"/>
                  </a:moveTo>
                  <a:lnTo>
                    <a:pt x="0" y="0"/>
                  </a:lnTo>
                  <a:lnTo>
                    <a:pt x="0" y="1711785"/>
                  </a:lnTo>
                  <a:lnTo>
                    <a:pt x="4931912" y="1711785"/>
                  </a:lnTo>
                  <a:lnTo>
                    <a:pt x="4931912" y="0"/>
                  </a:lnTo>
                  <a:close/>
                </a:path>
              </a:pathLst>
            </a:custGeom>
            <a:blipFill>
              <a:blip r:embed="rId2">
                <a:alphaModFix amt="26000"/>
              </a:blip>
              <a:stretch>
                <a:fillRect l="0" t="0" r="0" b="0"/>
              </a:stretch>
            </a:blipFill>
          </p:spPr>
        </p:sp>
        <p:grpSp>
          <p:nvGrpSpPr>
            <p:cNvPr name="Group 5" id="5"/>
            <p:cNvGrpSpPr/>
            <p:nvPr/>
          </p:nvGrpSpPr>
          <p:grpSpPr>
            <a:xfrm rot="0">
              <a:off x="1236415" y="0"/>
              <a:ext cx="8816962" cy="881696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F9FD"/>
              </a:solidFill>
            </p:spPr>
          </p:sp>
        </p:grpSp>
        <p:sp>
          <p:nvSpPr>
            <p:cNvPr name="Freeform 7" id="7"/>
            <p:cNvSpPr/>
            <p:nvPr/>
          </p:nvSpPr>
          <p:spPr>
            <a:xfrm flipH="false" flipV="false" rot="0">
              <a:off x="1961621" y="964247"/>
              <a:ext cx="8928296" cy="9157227"/>
            </a:xfrm>
            <a:custGeom>
              <a:avLst/>
              <a:gdLst/>
              <a:ahLst/>
              <a:cxnLst/>
              <a:rect r="r" b="b" t="t" l="l"/>
              <a:pathLst>
                <a:path h="9157227" w="8928296">
                  <a:moveTo>
                    <a:pt x="0" y="0"/>
                  </a:moveTo>
                  <a:lnTo>
                    <a:pt x="8928296" y="0"/>
                  </a:lnTo>
                  <a:lnTo>
                    <a:pt x="8928296" y="9157226"/>
                  </a:lnTo>
                  <a:lnTo>
                    <a:pt x="0" y="9157226"/>
                  </a:lnTo>
                  <a:lnTo>
                    <a:pt x="0" y="0"/>
                  </a:lnTo>
                  <a:close/>
                </a:path>
              </a:pathLst>
            </a:custGeom>
            <a:blipFill>
              <a:blip r:embed="rId3"/>
              <a:stretch>
                <a:fillRect l="0" t="0" r="0" b="0"/>
              </a:stretch>
            </a:blipFill>
          </p:spPr>
        </p:sp>
      </p:grpSp>
      <p:grpSp>
        <p:nvGrpSpPr>
          <p:cNvPr name="Group 8" id="8"/>
          <p:cNvGrpSpPr/>
          <p:nvPr/>
        </p:nvGrpSpPr>
        <p:grpSpPr>
          <a:xfrm rot="0">
            <a:off x="1028700" y="8432800"/>
            <a:ext cx="825500" cy="825500"/>
            <a:chOff x="0" y="0"/>
            <a:chExt cx="1100667" cy="1100667"/>
          </a:xfrm>
        </p:grpSpPr>
        <p:grpSp>
          <p:nvGrpSpPr>
            <p:cNvPr name="Group 9" id="9"/>
            <p:cNvGrpSpPr/>
            <p:nvPr/>
          </p:nvGrpSpPr>
          <p:grpSpPr>
            <a:xfrm rot="0">
              <a:off x="0" y="0"/>
              <a:ext cx="1100667" cy="1100667"/>
              <a:chOff x="0" y="0"/>
              <a:chExt cx="660400" cy="660400"/>
            </a:xfrm>
          </p:grpSpPr>
          <p:sp>
            <p:nvSpPr>
              <p:cNvPr name="Freeform 10" id="10"/>
              <p:cNvSpPr/>
              <p:nvPr/>
            </p:nvSpPr>
            <p:spPr>
              <a:xfrm flipH="false" flipV="false" rot="0">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11" id="11"/>
            <p:cNvGrpSpPr/>
            <p:nvPr/>
          </p:nvGrpSpPr>
          <p:grpSpPr>
            <a:xfrm rot="-5400000">
              <a:off x="436385" y="452780"/>
              <a:ext cx="290178" cy="195107"/>
              <a:chOff x="0" y="0"/>
              <a:chExt cx="1930400" cy="1297940"/>
            </a:xfrm>
          </p:grpSpPr>
          <p:sp>
            <p:nvSpPr>
              <p:cNvPr name="Freeform 12" id="12"/>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TextBox 13" id="13"/>
          <p:cNvSpPr txBox="true"/>
          <p:nvPr/>
        </p:nvSpPr>
        <p:spPr>
          <a:xfrm rot="0">
            <a:off x="1441450" y="4558725"/>
            <a:ext cx="7257023" cy="1209633"/>
          </a:xfrm>
          <a:prstGeom prst="rect">
            <a:avLst/>
          </a:prstGeom>
        </p:spPr>
        <p:txBody>
          <a:bodyPr anchor="t" rtlCol="false" tIns="0" lIns="0" bIns="0" rIns="0">
            <a:spAutoFit/>
          </a:bodyPr>
          <a:lstStyle/>
          <a:p>
            <a:pPr>
              <a:lnSpc>
                <a:spcPts val="9599"/>
              </a:lnSpc>
            </a:pPr>
            <a:r>
              <a:rPr lang="en-US" sz="7999">
                <a:solidFill>
                  <a:srgbClr val="0E2C4B"/>
                </a:solidFill>
                <a:latin typeface="Muli Ultra-Bold"/>
              </a:rPr>
              <a:t>Terima</a:t>
            </a:r>
            <a:r>
              <a:rPr lang="en-US" sz="7999">
                <a:solidFill>
                  <a:srgbClr val="F36825"/>
                </a:solidFill>
                <a:latin typeface="Muli Ultra-Bold"/>
              </a:rPr>
              <a:t> Kasih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708377" y="4276725"/>
            <a:ext cx="6793011" cy="1733550"/>
          </a:xfrm>
          <a:prstGeom prst="rect">
            <a:avLst/>
          </a:prstGeom>
        </p:spPr>
        <p:txBody>
          <a:bodyPr anchor="t" rtlCol="false" tIns="0" lIns="0" bIns="0" rIns="0">
            <a:spAutoFit/>
          </a:bodyPr>
          <a:lstStyle/>
          <a:p>
            <a:pPr>
              <a:lnSpc>
                <a:spcPts val="6839"/>
              </a:lnSpc>
            </a:pPr>
            <a:r>
              <a:rPr lang="en-US" sz="5699">
                <a:solidFill>
                  <a:srgbClr val="0E2C4B"/>
                </a:solidFill>
                <a:latin typeface="Muli Bold"/>
              </a:rPr>
              <a:t>Using more than one camera</a:t>
            </a:r>
          </a:p>
        </p:txBody>
      </p:sp>
      <p:grpSp>
        <p:nvGrpSpPr>
          <p:cNvPr name="Group 3" id="3"/>
          <p:cNvGrpSpPr/>
          <p:nvPr/>
        </p:nvGrpSpPr>
        <p:grpSpPr>
          <a:xfrm rot="0">
            <a:off x="1028700" y="1747484"/>
            <a:ext cx="7549245" cy="7148517"/>
            <a:chOff x="0" y="0"/>
            <a:chExt cx="10065660" cy="9531355"/>
          </a:xfrm>
        </p:grpSpPr>
        <p:grpSp>
          <p:nvGrpSpPr>
            <p:cNvPr name="Group 4" id="4"/>
            <p:cNvGrpSpPr/>
            <p:nvPr/>
          </p:nvGrpSpPr>
          <p:grpSpPr>
            <a:xfrm rot="0">
              <a:off x="762346" y="0"/>
              <a:ext cx="9303314" cy="930331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EBE7"/>
              </a:solidFill>
            </p:spPr>
          </p:sp>
        </p:grpSp>
        <p:sp>
          <p:nvSpPr>
            <p:cNvPr name="Freeform 6" id="6"/>
            <p:cNvSpPr/>
            <p:nvPr/>
          </p:nvSpPr>
          <p:spPr>
            <a:xfrm flipH="true" flipV="false" rot="0">
              <a:off x="0" y="6584578"/>
              <a:ext cx="8490115" cy="2946777"/>
            </a:xfrm>
            <a:custGeom>
              <a:avLst/>
              <a:gdLst/>
              <a:ahLst/>
              <a:cxnLst/>
              <a:rect r="r" b="b" t="t" l="l"/>
              <a:pathLst>
                <a:path h="2946777" w="8490115">
                  <a:moveTo>
                    <a:pt x="8490115" y="0"/>
                  </a:moveTo>
                  <a:lnTo>
                    <a:pt x="0" y="0"/>
                  </a:lnTo>
                  <a:lnTo>
                    <a:pt x="0" y="2946777"/>
                  </a:lnTo>
                  <a:lnTo>
                    <a:pt x="8490115" y="2946777"/>
                  </a:lnTo>
                  <a:lnTo>
                    <a:pt x="8490115" y="0"/>
                  </a:lnTo>
                  <a:close/>
                </a:path>
              </a:pathLst>
            </a:custGeom>
            <a:blipFill>
              <a:blip r:embed="rId2">
                <a:alphaModFix amt="51000"/>
              </a:blip>
              <a:stretch>
                <a:fillRect l="0" t="0" r="0" b="0"/>
              </a:stretch>
            </a:blipFill>
          </p:spPr>
        </p:sp>
        <p:sp>
          <p:nvSpPr>
            <p:cNvPr name="Freeform 7" id="7"/>
            <p:cNvSpPr/>
            <p:nvPr/>
          </p:nvSpPr>
          <p:spPr>
            <a:xfrm flipH="false" flipV="false" rot="0">
              <a:off x="0" y="1360379"/>
              <a:ext cx="8577310" cy="7805352"/>
            </a:xfrm>
            <a:custGeom>
              <a:avLst/>
              <a:gdLst/>
              <a:ahLst/>
              <a:cxnLst/>
              <a:rect r="r" b="b" t="t" l="l"/>
              <a:pathLst>
                <a:path h="7805352" w="8577310">
                  <a:moveTo>
                    <a:pt x="0" y="0"/>
                  </a:moveTo>
                  <a:lnTo>
                    <a:pt x="8577310" y="0"/>
                  </a:lnTo>
                  <a:lnTo>
                    <a:pt x="8577310" y="7805351"/>
                  </a:lnTo>
                  <a:lnTo>
                    <a:pt x="0" y="7805351"/>
                  </a:lnTo>
                  <a:lnTo>
                    <a:pt x="0" y="0"/>
                  </a:lnTo>
                  <a:close/>
                </a:path>
              </a:pathLst>
            </a:custGeom>
            <a:blipFill>
              <a:blip r:embed="rId3"/>
              <a:stretch>
                <a:fillRect l="0" t="0" r="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sp>
        <p:nvSpPr>
          <p:cNvPr name="Freeform 2" id="2"/>
          <p:cNvSpPr/>
          <p:nvPr/>
        </p:nvSpPr>
        <p:spPr>
          <a:xfrm flipH="true" flipV="false" rot="0">
            <a:off x="13791130" y="8877300"/>
            <a:ext cx="3651821" cy="1267486"/>
          </a:xfrm>
          <a:custGeom>
            <a:avLst/>
            <a:gdLst/>
            <a:ahLst/>
            <a:cxnLst/>
            <a:rect r="r" b="b" t="t" l="l"/>
            <a:pathLst>
              <a:path h="1267486" w="3651821">
                <a:moveTo>
                  <a:pt x="3651821" y="0"/>
                </a:moveTo>
                <a:lnTo>
                  <a:pt x="0" y="0"/>
                </a:lnTo>
                <a:lnTo>
                  <a:pt x="0" y="1267486"/>
                </a:lnTo>
                <a:lnTo>
                  <a:pt x="3651821" y="1267486"/>
                </a:lnTo>
                <a:lnTo>
                  <a:pt x="3651821" y="0"/>
                </a:lnTo>
                <a:close/>
              </a:path>
            </a:pathLst>
          </a:custGeom>
          <a:blipFill>
            <a:blip r:embed="rId2">
              <a:alphaModFix amt="51000"/>
            </a:blip>
            <a:stretch>
              <a:fillRect l="0" t="0" r="0" b="0"/>
            </a:stretch>
          </a:blipFill>
        </p:spPr>
      </p:sp>
      <p:sp>
        <p:nvSpPr>
          <p:cNvPr name="Freeform 3" id="3"/>
          <p:cNvSpPr/>
          <p:nvPr/>
        </p:nvSpPr>
        <p:spPr>
          <a:xfrm flipH="true" flipV="false" rot="0">
            <a:off x="13804965" y="6003131"/>
            <a:ext cx="3637986" cy="3693167"/>
          </a:xfrm>
          <a:custGeom>
            <a:avLst/>
            <a:gdLst/>
            <a:ahLst/>
            <a:cxnLst/>
            <a:rect r="r" b="b" t="t" l="l"/>
            <a:pathLst>
              <a:path h="3693167" w="3637986">
                <a:moveTo>
                  <a:pt x="3637986" y="0"/>
                </a:moveTo>
                <a:lnTo>
                  <a:pt x="0" y="0"/>
                </a:lnTo>
                <a:lnTo>
                  <a:pt x="0" y="3693167"/>
                </a:lnTo>
                <a:lnTo>
                  <a:pt x="3637986" y="3693167"/>
                </a:lnTo>
                <a:lnTo>
                  <a:pt x="3637986" y="0"/>
                </a:lnTo>
                <a:close/>
              </a:path>
            </a:pathLst>
          </a:custGeom>
          <a:blipFill>
            <a:blip r:embed="rId3"/>
            <a:stretch>
              <a:fillRect l="-212663" t="-151975" r="0" b="0"/>
            </a:stretch>
          </a:blipFill>
        </p:spPr>
      </p:sp>
      <p:sp>
        <p:nvSpPr>
          <p:cNvPr name="TextBox 4" id="4"/>
          <p:cNvSpPr txBox="true"/>
          <p:nvPr/>
        </p:nvSpPr>
        <p:spPr>
          <a:xfrm rot="0">
            <a:off x="3538594" y="1028700"/>
            <a:ext cx="11210812" cy="1057275"/>
          </a:xfrm>
          <a:prstGeom prst="rect">
            <a:avLst/>
          </a:prstGeom>
        </p:spPr>
        <p:txBody>
          <a:bodyPr anchor="t" rtlCol="false" tIns="0" lIns="0" bIns="0" rIns="0">
            <a:spAutoFit/>
          </a:bodyPr>
          <a:lstStyle/>
          <a:p>
            <a:pPr algn="ctr">
              <a:lnSpc>
                <a:spcPts val="8400"/>
              </a:lnSpc>
            </a:pPr>
            <a:r>
              <a:rPr lang="en-US" sz="7000">
                <a:solidFill>
                  <a:srgbClr val="0E2C4B"/>
                </a:solidFill>
                <a:latin typeface="Muli Bold"/>
              </a:rPr>
              <a:t>Switching Camera</a:t>
            </a:r>
          </a:p>
        </p:txBody>
      </p:sp>
      <p:sp>
        <p:nvSpPr>
          <p:cNvPr name="TextBox 5" id="5"/>
          <p:cNvSpPr txBox="true"/>
          <p:nvPr/>
        </p:nvSpPr>
        <p:spPr>
          <a:xfrm rot="0">
            <a:off x="1230314" y="2602468"/>
            <a:ext cx="15827372" cy="2836545"/>
          </a:xfrm>
          <a:prstGeom prst="rect">
            <a:avLst/>
          </a:prstGeom>
        </p:spPr>
        <p:txBody>
          <a:bodyPr anchor="t" rtlCol="false" tIns="0" lIns="0" bIns="0" rIns="0">
            <a:spAutoFit/>
          </a:bodyPr>
          <a:lstStyle/>
          <a:p>
            <a:pPr algn="ctr">
              <a:lnSpc>
                <a:spcPts val="3779"/>
              </a:lnSpc>
            </a:pPr>
            <a:r>
              <a:rPr lang="en-US" sz="2699">
                <a:solidFill>
                  <a:srgbClr val="0E2C4B"/>
                </a:solidFill>
                <a:latin typeface="Muli"/>
              </a:rPr>
              <a:t>Secara default, kamera menampilkan tampilannya untuk menutupi keseluruhan layar sehingga hanya satu tampilan kamera yang dapat dilihat dalam satu waktu (kamera yang terlihat adalah kamera yang memiliki nilai tertinggi untuk properti kedalamannya). Dengan menonaktifkan satu kamera dan mengaktifkan kamera lainnya dari skrip, kita dapat berpindah dari satu kamera ke kamera lainnya untuk memberikan tampilan pemandangan yang berbeda. Kita dapat melakukan ini, misalnya, untuk beralih antara tampilan peta overhead dan tampilan orang pertama.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sp>
        <p:nvSpPr>
          <p:cNvPr name="Freeform 2" id="2"/>
          <p:cNvSpPr/>
          <p:nvPr/>
        </p:nvSpPr>
        <p:spPr>
          <a:xfrm flipH="true" flipV="false" rot="0">
            <a:off x="12240204" y="8600245"/>
            <a:ext cx="3651821" cy="1267486"/>
          </a:xfrm>
          <a:custGeom>
            <a:avLst/>
            <a:gdLst/>
            <a:ahLst/>
            <a:cxnLst/>
            <a:rect r="r" b="b" t="t" l="l"/>
            <a:pathLst>
              <a:path h="1267486" w="3651821">
                <a:moveTo>
                  <a:pt x="3651822" y="0"/>
                </a:moveTo>
                <a:lnTo>
                  <a:pt x="0" y="0"/>
                </a:lnTo>
                <a:lnTo>
                  <a:pt x="0" y="1267487"/>
                </a:lnTo>
                <a:lnTo>
                  <a:pt x="3651822" y="1267487"/>
                </a:lnTo>
                <a:lnTo>
                  <a:pt x="3651822" y="0"/>
                </a:lnTo>
                <a:close/>
              </a:path>
            </a:pathLst>
          </a:custGeom>
          <a:blipFill>
            <a:blip r:embed="rId2">
              <a:alphaModFix amt="51000"/>
            </a:blip>
            <a:stretch>
              <a:fillRect l="0" t="0" r="0" b="0"/>
            </a:stretch>
          </a:blipFill>
        </p:spPr>
      </p:sp>
      <p:sp>
        <p:nvSpPr>
          <p:cNvPr name="Freeform 3" id="3"/>
          <p:cNvSpPr/>
          <p:nvPr/>
        </p:nvSpPr>
        <p:spPr>
          <a:xfrm flipH="true" flipV="false" rot="0">
            <a:off x="12254039" y="5726076"/>
            <a:ext cx="3637986" cy="3693167"/>
          </a:xfrm>
          <a:custGeom>
            <a:avLst/>
            <a:gdLst/>
            <a:ahLst/>
            <a:cxnLst/>
            <a:rect r="r" b="b" t="t" l="l"/>
            <a:pathLst>
              <a:path h="3693167" w="3637986">
                <a:moveTo>
                  <a:pt x="3637987" y="0"/>
                </a:moveTo>
                <a:lnTo>
                  <a:pt x="0" y="0"/>
                </a:lnTo>
                <a:lnTo>
                  <a:pt x="0" y="3693167"/>
                </a:lnTo>
                <a:lnTo>
                  <a:pt x="3637987" y="3693167"/>
                </a:lnTo>
                <a:lnTo>
                  <a:pt x="3637987" y="0"/>
                </a:lnTo>
                <a:close/>
              </a:path>
            </a:pathLst>
          </a:custGeom>
          <a:blipFill>
            <a:blip r:embed="rId3"/>
            <a:stretch>
              <a:fillRect l="-212663" t="-151975" r="0" b="0"/>
            </a:stretch>
          </a:blipFill>
        </p:spPr>
      </p:sp>
      <p:sp>
        <p:nvSpPr>
          <p:cNvPr name="Freeform 4" id="4"/>
          <p:cNvSpPr/>
          <p:nvPr/>
        </p:nvSpPr>
        <p:spPr>
          <a:xfrm flipH="false" flipV="false" rot="0">
            <a:off x="584620" y="419268"/>
            <a:ext cx="8236270" cy="9448463"/>
          </a:xfrm>
          <a:custGeom>
            <a:avLst/>
            <a:gdLst/>
            <a:ahLst/>
            <a:cxnLst/>
            <a:rect r="r" b="b" t="t" l="l"/>
            <a:pathLst>
              <a:path h="9448463" w="8236270">
                <a:moveTo>
                  <a:pt x="0" y="0"/>
                </a:moveTo>
                <a:lnTo>
                  <a:pt x="8236270" y="0"/>
                </a:lnTo>
                <a:lnTo>
                  <a:pt x="8236270" y="9448464"/>
                </a:lnTo>
                <a:lnTo>
                  <a:pt x="0" y="9448464"/>
                </a:lnTo>
                <a:lnTo>
                  <a:pt x="0" y="0"/>
                </a:lnTo>
                <a:close/>
              </a:path>
            </a:pathLst>
          </a:custGeom>
          <a:blipFill>
            <a:blip r:embed="rId4"/>
            <a:stretch>
              <a:fillRect l="0" t="0" r="0" b="0"/>
            </a:stretch>
          </a:blipFill>
        </p:spPr>
      </p:sp>
      <p:sp>
        <p:nvSpPr>
          <p:cNvPr name="TextBox 5" id="5"/>
          <p:cNvSpPr txBox="true"/>
          <p:nvPr/>
        </p:nvSpPr>
        <p:spPr>
          <a:xfrm rot="0">
            <a:off x="8199559" y="1425956"/>
            <a:ext cx="11210812" cy="2105025"/>
          </a:xfrm>
          <a:prstGeom prst="rect">
            <a:avLst/>
          </a:prstGeom>
        </p:spPr>
        <p:txBody>
          <a:bodyPr anchor="t" rtlCol="false" tIns="0" lIns="0" bIns="0" rIns="0">
            <a:spAutoFit/>
          </a:bodyPr>
          <a:lstStyle/>
          <a:p>
            <a:pPr algn="ctr">
              <a:lnSpc>
                <a:spcPts val="8399"/>
              </a:lnSpc>
            </a:pPr>
            <a:r>
              <a:rPr lang="en-US" sz="6999">
                <a:solidFill>
                  <a:srgbClr val="0E2C4B"/>
                </a:solidFill>
                <a:latin typeface="Muli Bold"/>
              </a:rPr>
              <a:t>Contoh Script</a:t>
            </a:r>
          </a:p>
          <a:p>
            <a:pPr algn="ctr">
              <a:lnSpc>
                <a:spcPts val="8400"/>
              </a:lnSpc>
            </a:pPr>
            <a:r>
              <a:rPr lang="en-US" sz="7000">
                <a:solidFill>
                  <a:srgbClr val="0E2C4B"/>
                </a:solidFill>
                <a:latin typeface="Muli Bold"/>
              </a:rPr>
              <a:t>Switching Camera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DAFzUgT4uSM</dc:identifier>
  <dcterms:modified xsi:type="dcterms:W3CDTF">2011-08-01T06:04:30Z</dcterms:modified>
  <cp:revision>1</cp:revision>
  <dc:title>Orange and Blue 3D Elements Technology in Business and at Work Presentation</dc:title>
</cp:coreProperties>
</file>